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.xml" ContentType="application/vnd.openxmlformats-officedocument.presentationml.notesSlide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6.xml" ContentType="application/vnd.openxmlformats-officedocument.drawingml.chart+xml"/>
  <Override PartName="/ppt/theme/themeOverride2.xml" ContentType="application/vnd.openxmlformats-officedocument.themeOverride+xml"/>
  <Override PartName="/ppt/charts/chart7.xml" ContentType="application/vnd.openxmlformats-officedocument.drawingml.chart+xml"/>
  <Override PartName="/ppt/notesSlides/notesSlide3.xml" ContentType="application/vnd.openxmlformats-officedocument.presentationml.notesSlide+xml"/>
  <Override PartName="/ppt/charts/chart8.xml" ContentType="application/vnd.openxmlformats-officedocument.drawingml.chart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9.xml" ContentType="application/vnd.openxmlformats-officedocument.drawingml.chart+xml"/>
  <Override PartName="/ppt/drawings/drawing2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6.xml" ContentType="application/vnd.openxmlformats-officedocument.presentationml.notesSlide+xml"/>
  <Override PartName="/ppt/charts/chart1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charts/chart14.xml" ContentType="application/vnd.openxmlformats-officedocument.drawingml.chart+xml"/>
  <Override PartName="/ppt/drawings/drawing3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15.xml" ContentType="application/vnd.openxmlformats-officedocument.drawingml.chart+xml"/>
  <Override PartName="/ppt/drawings/drawing4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16.xml" ContentType="application/vnd.openxmlformats-officedocument.drawingml.chart+xml"/>
  <Override PartName="/ppt/drawings/drawing5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17.xml" ContentType="application/vnd.openxmlformats-officedocument.drawingml.chart+xml"/>
  <Override PartName="/ppt/drawings/drawing6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18.xml" ContentType="application/vnd.openxmlformats-officedocument.drawingml.chart+xml"/>
  <Override PartName="/ppt/notesSlides/notesSlide12.xml" ContentType="application/vnd.openxmlformats-officedocument.presentationml.notesSlide+xml"/>
  <Override PartName="/ppt/charts/chart1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84" r:id="rId2"/>
    <p:sldMasterId id="2147483721" r:id="rId3"/>
  </p:sldMasterIdLst>
  <p:notesMasterIdLst>
    <p:notesMasterId r:id="rId27"/>
  </p:notesMasterIdLst>
  <p:sldIdLst>
    <p:sldId id="256" r:id="rId4"/>
    <p:sldId id="356" r:id="rId5"/>
    <p:sldId id="1383" r:id="rId6"/>
    <p:sldId id="1384" r:id="rId7"/>
    <p:sldId id="573" r:id="rId8"/>
    <p:sldId id="1529" r:id="rId9"/>
    <p:sldId id="1420" r:id="rId10"/>
    <p:sldId id="1530" r:id="rId11"/>
    <p:sldId id="365" r:id="rId12"/>
    <p:sldId id="1531" r:id="rId13"/>
    <p:sldId id="335" r:id="rId14"/>
    <p:sldId id="1429" r:id="rId15"/>
    <p:sldId id="349" r:id="rId16"/>
    <p:sldId id="410" r:id="rId17"/>
    <p:sldId id="396" r:id="rId18"/>
    <p:sldId id="393" r:id="rId19"/>
    <p:sldId id="436" r:id="rId20"/>
    <p:sldId id="395" r:id="rId21"/>
    <p:sldId id="1430" r:id="rId22"/>
    <p:sldId id="423" r:id="rId23"/>
    <p:sldId id="1362" r:id="rId24"/>
    <p:sldId id="1527" r:id="rId25"/>
    <p:sldId id="1528" r:id="rId26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E1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268" autoAdjust="0"/>
  </p:normalViewPr>
  <p:slideViewPr>
    <p:cSldViewPr>
      <p:cViewPr varScale="1">
        <p:scale>
          <a:sx n="135" d="100"/>
          <a:sy n="135" d="100"/>
        </p:scale>
        <p:origin x="4836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5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2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464669808658614E-2"/>
          <c:y val="4.2690201108039068E-2"/>
          <c:w val="0.76523518546329716"/>
          <c:h val="0.799265252226455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Blad1!$A$2:$A$9</c:f>
              <c:strCache>
                <c:ptCount val="8"/>
                <c:pt idx="0">
                  <c:v>Druckit alkohol</c:v>
                </c:pt>
                <c:pt idx="1">
                  <c:v>Varit berusad</c:v>
                </c:pt>
                <c:pt idx="2">
                  <c:v>Intensiv- konsumerar</c:v>
                </c:pt>
                <c:pt idx="3">
                  <c:v>Röker ibland eller dagligen</c:v>
                </c:pt>
                <c:pt idx="4">
                  <c:v>Snusar ibland eller dagligen</c:v>
                </c:pt>
                <c:pt idx="5">
                  <c:v>Använt e-cig/vejpat</c:v>
                </c:pt>
                <c:pt idx="6">
                  <c:v>Använt lustgas</c:v>
                </c:pt>
                <c:pt idx="7">
                  <c:v>Har använt narkotika</c:v>
                </c:pt>
              </c:strCache>
            </c:strRef>
          </c:cat>
          <c:val>
            <c:numRef>
              <c:f>Blad1!$B$2:$B$9</c:f>
              <c:numCache>
                <c:formatCode>0.00</c:formatCode>
                <c:ptCount val="8"/>
                <c:pt idx="0">
                  <c:v>37.209302325581397</c:v>
                </c:pt>
                <c:pt idx="1">
                  <c:v>27.131782945736433</c:v>
                </c:pt>
                <c:pt idx="2">
                  <c:v>12.403100775193799</c:v>
                </c:pt>
                <c:pt idx="3" formatCode="General">
                  <c:v>14.7</c:v>
                </c:pt>
                <c:pt idx="4" formatCode="General">
                  <c:v>25.6</c:v>
                </c:pt>
                <c:pt idx="5" formatCode="General">
                  <c:v>47.3</c:v>
                </c:pt>
                <c:pt idx="6" formatCode="General">
                  <c:v>2.4</c:v>
                </c:pt>
                <c:pt idx="7" formatCode="General">
                  <c:v>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48-42F7-835C-D6B49BF46509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cat>
            <c:strRef>
              <c:f>Blad1!$A$2:$A$9</c:f>
              <c:strCache>
                <c:ptCount val="8"/>
                <c:pt idx="0">
                  <c:v>Druckit alkohol</c:v>
                </c:pt>
                <c:pt idx="1">
                  <c:v>Varit berusad</c:v>
                </c:pt>
                <c:pt idx="2">
                  <c:v>Intensiv- konsumerar</c:v>
                </c:pt>
                <c:pt idx="3">
                  <c:v>Röker ibland eller dagligen</c:v>
                </c:pt>
                <c:pt idx="4">
                  <c:v>Snusar ibland eller dagligen</c:v>
                </c:pt>
                <c:pt idx="5">
                  <c:v>Använt e-cig/vejpat</c:v>
                </c:pt>
                <c:pt idx="6">
                  <c:v>Använt lustgas</c:v>
                </c:pt>
                <c:pt idx="7">
                  <c:v>Har använt narkotika</c:v>
                </c:pt>
              </c:strCache>
            </c:strRef>
          </c:cat>
          <c:val>
            <c:numRef>
              <c:f>Blad1!$C$2:$C$9</c:f>
              <c:numCache>
                <c:formatCode>0.00</c:formatCode>
                <c:ptCount val="8"/>
                <c:pt idx="0">
                  <c:v>32.38095238095238</c:v>
                </c:pt>
                <c:pt idx="1">
                  <c:v>23.809523809523807</c:v>
                </c:pt>
                <c:pt idx="2">
                  <c:v>10.476190476190476</c:v>
                </c:pt>
                <c:pt idx="3" formatCode="General">
                  <c:v>17.2</c:v>
                </c:pt>
                <c:pt idx="4" formatCode="General">
                  <c:v>19</c:v>
                </c:pt>
                <c:pt idx="5" formatCode="General">
                  <c:v>40</c:v>
                </c:pt>
                <c:pt idx="6" formatCode="General">
                  <c:v>2.9</c:v>
                </c:pt>
                <c:pt idx="7" formatCode="General">
                  <c:v>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48-42F7-835C-D6B49BF46509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2026</c:v>
                </c:pt>
              </c:strCache>
            </c:strRef>
          </c:tx>
          <c:invertIfNegative val="0"/>
          <c:cat>
            <c:strRef>
              <c:f>Blad1!$A$2:$A$9</c:f>
              <c:strCache>
                <c:ptCount val="8"/>
                <c:pt idx="0">
                  <c:v>Druckit alkohol</c:v>
                </c:pt>
                <c:pt idx="1">
                  <c:v>Varit berusad</c:v>
                </c:pt>
                <c:pt idx="2">
                  <c:v>Intensiv- konsumerar</c:v>
                </c:pt>
                <c:pt idx="3">
                  <c:v>Röker ibland eller dagligen</c:v>
                </c:pt>
                <c:pt idx="4">
                  <c:v>Snusar ibland eller dagligen</c:v>
                </c:pt>
                <c:pt idx="5">
                  <c:v>Använt e-cig/vejpat</c:v>
                </c:pt>
                <c:pt idx="6">
                  <c:v>Använt lustgas</c:v>
                </c:pt>
                <c:pt idx="7">
                  <c:v>Har använt narkotika</c:v>
                </c:pt>
              </c:strCache>
            </c:strRef>
          </c:cat>
          <c:val>
            <c:numRef>
              <c:f>Blad1!$D$2:$D$9</c:f>
              <c:numCache>
                <c:formatCode>0.00</c:formatCode>
                <c:ptCount val="8"/>
                <c:pt idx="0">
                  <c:v>20</c:v>
                </c:pt>
                <c:pt idx="1">
                  <c:v>12.380952380952381</c:v>
                </c:pt>
                <c:pt idx="2">
                  <c:v>7.6190476190476195</c:v>
                </c:pt>
                <c:pt idx="3" formatCode="General">
                  <c:v>11.5</c:v>
                </c:pt>
                <c:pt idx="4" formatCode="General">
                  <c:v>15.3</c:v>
                </c:pt>
                <c:pt idx="5" formatCode="General">
                  <c:v>28.6</c:v>
                </c:pt>
                <c:pt idx="6" formatCode="General">
                  <c:v>3.8</c:v>
                </c:pt>
                <c:pt idx="7" formatCode="General">
                  <c:v>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F2-4C11-BCF4-76666B66B3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0793344"/>
        <c:axId val="120795520"/>
      </c:barChart>
      <c:catAx>
        <c:axId val="1207933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Calibri Light" pitchFamily="34" charset="0"/>
              </a:defRPr>
            </a:pPr>
            <a:endParaRPr lang="sv-SE"/>
          </a:p>
        </c:txPr>
        <c:crossAx val="120795520"/>
        <c:crosses val="autoZero"/>
        <c:auto val="1"/>
        <c:lblAlgn val="ctr"/>
        <c:lblOffset val="100"/>
        <c:noMultiLvlLbl val="0"/>
      </c:catAx>
      <c:valAx>
        <c:axId val="12079552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v-SE" sz="2000" b="0" dirty="0">
                    <a:latin typeface="Calibri Light" pitchFamily="34" charset="0"/>
                  </a:rPr>
                  <a:t>Andel i procent</a:t>
                </a:r>
              </a:p>
            </c:rich>
          </c:tx>
          <c:layout>
            <c:manualLayout>
              <c:xMode val="edge"/>
              <c:yMode val="edge"/>
              <c:x val="1.5432098765432098E-3"/>
              <c:y val="0.28306970974422591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 Light" pitchFamily="34" charset="0"/>
              </a:defRPr>
            </a:pPr>
            <a:endParaRPr lang="sv-SE"/>
          </a:p>
        </c:txPr>
        <c:crossAx val="1207933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9507276577875261"/>
          <c:y val="0.1137001566392986"/>
          <c:w val="0.1032868475400537"/>
          <c:h val="0.31599087497240413"/>
        </c:manualLayout>
      </c:layout>
      <c:overlay val="0"/>
      <c:txPr>
        <a:bodyPr/>
        <a:lstStyle/>
        <a:p>
          <a:pPr>
            <a:defRPr sz="1600">
              <a:latin typeface="Calibri Light" pitchFamily="34" charset="0"/>
            </a:defRPr>
          </a:pPr>
          <a:endParaRPr lang="sv-SE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sv-S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464669808658614E-2"/>
          <c:y val="4.2690201108039068E-2"/>
          <c:w val="0.76523518546329716"/>
          <c:h val="0.780585347392323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Flickor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Blad1!$A$2:$A$9</c:f>
              <c:strCache>
                <c:ptCount val="8"/>
                <c:pt idx="0">
                  <c:v>Druckit alkohol</c:v>
                </c:pt>
                <c:pt idx="1">
                  <c:v>Varit berusad</c:v>
                </c:pt>
                <c:pt idx="2">
                  <c:v>Intensiv- konsumerar</c:v>
                </c:pt>
                <c:pt idx="3">
                  <c:v>Röker ibland eller dagligen</c:v>
                </c:pt>
                <c:pt idx="4">
                  <c:v>Snusar ibland eller dagligen</c:v>
                </c:pt>
                <c:pt idx="5">
                  <c:v>Använt e-cig/vejpat</c:v>
                </c:pt>
                <c:pt idx="6">
                  <c:v>Använt lustgas</c:v>
                </c:pt>
                <c:pt idx="7">
                  <c:v>Har använt narkotika</c:v>
                </c:pt>
              </c:strCache>
            </c:strRef>
          </c:cat>
          <c:val>
            <c:numRef>
              <c:f>Blad1!$B$2:$B$9</c:f>
              <c:numCache>
                <c:formatCode>0.00</c:formatCode>
                <c:ptCount val="8"/>
                <c:pt idx="0">
                  <c:v>11.627906976744185</c:v>
                </c:pt>
                <c:pt idx="1">
                  <c:v>11.627906976744185</c:v>
                </c:pt>
                <c:pt idx="2">
                  <c:v>6.9767441860465116</c:v>
                </c:pt>
                <c:pt idx="3" formatCode="General">
                  <c:v>7</c:v>
                </c:pt>
                <c:pt idx="4" formatCode="General">
                  <c:v>4.7</c:v>
                </c:pt>
                <c:pt idx="5" formatCode="General">
                  <c:v>21</c:v>
                </c:pt>
                <c:pt idx="6" formatCode="General">
                  <c:v>2.2999999999999998</c:v>
                </c:pt>
                <c:pt idx="7" formatCode="General">
                  <c:v>2.2999999999999998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48-42F7-835C-D6B49BF46509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Pojkar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Blad1!$A$2:$A$9</c:f>
              <c:strCache>
                <c:ptCount val="8"/>
                <c:pt idx="0">
                  <c:v>Druckit alkohol</c:v>
                </c:pt>
                <c:pt idx="1">
                  <c:v>Varit berusad</c:v>
                </c:pt>
                <c:pt idx="2">
                  <c:v>Intensiv- konsumerar</c:v>
                </c:pt>
                <c:pt idx="3">
                  <c:v>Röker ibland eller dagligen</c:v>
                </c:pt>
                <c:pt idx="4">
                  <c:v>Snusar ibland eller dagligen</c:v>
                </c:pt>
                <c:pt idx="5">
                  <c:v>Använt e-cig/vejpat</c:v>
                </c:pt>
                <c:pt idx="6">
                  <c:v>Använt lustgas</c:v>
                </c:pt>
                <c:pt idx="7">
                  <c:v>Har använt narkotika</c:v>
                </c:pt>
              </c:strCache>
            </c:strRef>
          </c:cat>
          <c:val>
            <c:numRef>
              <c:f>Blad1!$C$2:$C$9</c:f>
              <c:numCache>
                <c:formatCode>0.00</c:formatCode>
                <c:ptCount val="8"/>
                <c:pt idx="0">
                  <c:v>28.07017543859649</c:v>
                </c:pt>
                <c:pt idx="1">
                  <c:v>14.035087719298245</c:v>
                </c:pt>
                <c:pt idx="2">
                  <c:v>8.7719298245614024</c:v>
                </c:pt>
                <c:pt idx="3" formatCode="General">
                  <c:v>15.8</c:v>
                </c:pt>
                <c:pt idx="4" formatCode="General">
                  <c:v>24.6</c:v>
                </c:pt>
                <c:pt idx="5" formatCode="General">
                  <c:v>36.799999999999997</c:v>
                </c:pt>
                <c:pt idx="6" formatCode="General">
                  <c:v>5.3</c:v>
                </c:pt>
                <c:pt idx="7" formatCode="General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48-42F7-835C-D6B49BF465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0793344"/>
        <c:axId val="120795520"/>
      </c:barChart>
      <c:catAx>
        <c:axId val="1207933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Calibri Light" pitchFamily="34" charset="0"/>
              </a:defRPr>
            </a:pPr>
            <a:endParaRPr lang="sv-SE"/>
          </a:p>
        </c:txPr>
        <c:crossAx val="120795520"/>
        <c:crosses val="autoZero"/>
        <c:auto val="1"/>
        <c:lblAlgn val="ctr"/>
        <c:lblOffset val="100"/>
        <c:noMultiLvlLbl val="0"/>
      </c:catAx>
      <c:valAx>
        <c:axId val="12079552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v-SE" sz="2000" b="0" dirty="0">
                    <a:latin typeface="Calibri Light" pitchFamily="34" charset="0"/>
                  </a:rPr>
                  <a:t>Andel i procent</a:t>
                </a:r>
              </a:p>
            </c:rich>
          </c:tx>
          <c:layout>
            <c:manualLayout>
              <c:xMode val="edge"/>
              <c:yMode val="edge"/>
              <c:x val="1.5432098765432098E-3"/>
              <c:y val="0.28306970974422591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 Light" pitchFamily="34" charset="0"/>
              </a:defRPr>
            </a:pPr>
            <a:endParaRPr lang="sv-SE"/>
          </a:p>
        </c:txPr>
        <c:crossAx val="1207933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7381314394653198"/>
          <c:y val="0.20448787359523987"/>
          <c:w val="0.12618685605346808"/>
          <c:h val="0.17980929953849226"/>
        </c:manualLayout>
      </c:layout>
      <c:overlay val="0"/>
      <c:txPr>
        <a:bodyPr/>
        <a:lstStyle/>
        <a:p>
          <a:pPr>
            <a:defRPr sz="1600">
              <a:latin typeface="Calibri Light" pitchFamily="34" charset="0"/>
            </a:defRPr>
          </a:pPr>
          <a:endParaRPr lang="sv-SE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sv-S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464669808658614E-2"/>
          <c:y val="4.2690201108039068E-2"/>
          <c:w val="0.76523518546329716"/>
          <c:h val="0.764563985576569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Årskurs 7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strRef>
              <c:f>Blad1!$A$2:$A$9</c:f>
              <c:strCache>
                <c:ptCount val="8"/>
                <c:pt idx="0">
                  <c:v>Druckit alkohol</c:v>
                </c:pt>
                <c:pt idx="1">
                  <c:v>Varit berusad</c:v>
                </c:pt>
                <c:pt idx="2">
                  <c:v>Intensiv- konsumerar</c:v>
                </c:pt>
                <c:pt idx="3">
                  <c:v>Röker ibland eller dagligen</c:v>
                </c:pt>
                <c:pt idx="4">
                  <c:v>Snusar ibland eller dagligen</c:v>
                </c:pt>
                <c:pt idx="5">
                  <c:v>Använt e-cig/vejpat</c:v>
                </c:pt>
                <c:pt idx="6">
                  <c:v>Använt lustgas</c:v>
                </c:pt>
                <c:pt idx="7">
                  <c:v>Har använt narkotika</c:v>
                </c:pt>
              </c:strCache>
            </c:strRef>
          </c:cat>
          <c:val>
            <c:numRef>
              <c:f>Blad1!$B$2:$B$9</c:f>
              <c:numCache>
                <c:formatCode>0.00</c:formatCode>
                <c:ptCount val="8"/>
                <c:pt idx="0">
                  <c:v>3.0612244897959182</c:v>
                </c:pt>
                <c:pt idx="1">
                  <c:v>2.0408163265306123</c:v>
                </c:pt>
                <c:pt idx="2">
                  <c:v>0</c:v>
                </c:pt>
                <c:pt idx="3" formatCode="General">
                  <c:v>2</c:v>
                </c:pt>
                <c:pt idx="4" formatCode="General">
                  <c:v>3.1</c:v>
                </c:pt>
                <c:pt idx="5" formatCode="General">
                  <c:v>8.1999999999999993</c:v>
                </c:pt>
                <c:pt idx="6" formatCode="General">
                  <c:v>1</c:v>
                </c:pt>
                <c:pt idx="7" formatCode="General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48-42F7-835C-D6B49BF46509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Årskurs 8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Blad1!$A$2:$A$9</c:f>
              <c:strCache>
                <c:ptCount val="8"/>
                <c:pt idx="0">
                  <c:v>Druckit alkohol</c:v>
                </c:pt>
                <c:pt idx="1">
                  <c:v>Varit berusad</c:v>
                </c:pt>
                <c:pt idx="2">
                  <c:v>Intensiv- konsumerar</c:v>
                </c:pt>
                <c:pt idx="3">
                  <c:v>Röker ibland eller dagligen</c:v>
                </c:pt>
                <c:pt idx="4">
                  <c:v>Snusar ibland eller dagligen</c:v>
                </c:pt>
                <c:pt idx="5">
                  <c:v>Använt e-cig/vejpat</c:v>
                </c:pt>
                <c:pt idx="6">
                  <c:v>Använt lustgas</c:v>
                </c:pt>
                <c:pt idx="7">
                  <c:v>Har använt narkotika</c:v>
                </c:pt>
              </c:strCache>
            </c:strRef>
          </c:cat>
          <c:val>
            <c:numRef>
              <c:f>Blad1!$C$2:$C$9</c:f>
              <c:numCache>
                <c:formatCode>0.00</c:formatCode>
                <c:ptCount val="8"/>
                <c:pt idx="0">
                  <c:v>14.912280701754385</c:v>
                </c:pt>
                <c:pt idx="1">
                  <c:v>3.5087719298245612</c:v>
                </c:pt>
                <c:pt idx="2">
                  <c:v>0</c:v>
                </c:pt>
                <c:pt idx="3" formatCode="General">
                  <c:v>0.9</c:v>
                </c:pt>
                <c:pt idx="4" formatCode="General">
                  <c:v>4.4000000000000004</c:v>
                </c:pt>
                <c:pt idx="5" formatCode="General">
                  <c:v>14.9</c:v>
                </c:pt>
                <c:pt idx="6" formatCode="General">
                  <c:v>1.8</c:v>
                </c:pt>
                <c:pt idx="7" formatCode="General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48-42F7-835C-D6B49BF46509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Årskurs 9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Blad1!$A$2:$A$9</c:f>
              <c:strCache>
                <c:ptCount val="8"/>
                <c:pt idx="0">
                  <c:v>Druckit alkohol</c:v>
                </c:pt>
                <c:pt idx="1">
                  <c:v>Varit berusad</c:v>
                </c:pt>
                <c:pt idx="2">
                  <c:v>Intensiv- konsumerar</c:v>
                </c:pt>
                <c:pt idx="3">
                  <c:v>Röker ibland eller dagligen</c:v>
                </c:pt>
                <c:pt idx="4">
                  <c:v>Snusar ibland eller dagligen</c:v>
                </c:pt>
                <c:pt idx="5">
                  <c:v>Använt e-cig/vejpat</c:v>
                </c:pt>
                <c:pt idx="6">
                  <c:v>Använt lustgas</c:v>
                </c:pt>
                <c:pt idx="7">
                  <c:v>Har använt narkotika</c:v>
                </c:pt>
              </c:strCache>
            </c:strRef>
          </c:cat>
          <c:val>
            <c:numRef>
              <c:f>Blad1!$D$2:$D$9</c:f>
              <c:numCache>
                <c:formatCode>0.00</c:formatCode>
                <c:ptCount val="8"/>
                <c:pt idx="0">
                  <c:v>16.304347826086957</c:v>
                </c:pt>
                <c:pt idx="1">
                  <c:v>6.5217391304347823</c:v>
                </c:pt>
                <c:pt idx="2">
                  <c:v>3.2608695652173911</c:v>
                </c:pt>
                <c:pt idx="3" formatCode="General">
                  <c:v>2.2000000000000002</c:v>
                </c:pt>
                <c:pt idx="4" formatCode="General">
                  <c:v>6.5</c:v>
                </c:pt>
                <c:pt idx="5" formatCode="General">
                  <c:v>22.8</c:v>
                </c:pt>
                <c:pt idx="6" formatCode="General">
                  <c:v>0</c:v>
                </c:pt>
                <c:pt idx="7" formatCode="General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48-42F7-835C-D6B49BF46509}"/>
            </c:ext>
          </c:extLst>
        </c:ser>
        <c:ser>
          <c:idx val="3"/>
          <c:order val="3"/>
          <c:tx>
            <c:strRef>
              <c:f>Blad1!$E$1</c:f>
              <c:strCache>
                <c:ptCount val="1"/>
                <c:pt idx="0">
                  <c:v>Gy 1</c:v>
                </c:pt>
              </c:strCache>
            </c:strRef>
          </c:tx>
          <c:invertIfNegative val="0"/>
          <c:cat>
            <c:strRef>
              <c:f>Blad1!$A$2:$A$9</c:f>
              <c:strCache>
                <c:ptCount val="8"/>
                <c:pt idx="0">
                  <c:v>Druckit alkohol</c:v>
                </c:pt>
                <c:pt idx="1">
                  <c:v>Varit berusad</c:v>
                </c:pt>
                <c:pt idx="2">
                  <c:v>Intensiv- konsumerar</c:v>
                </c:pt>
                <c:pt idx="3">
                  <c:v>Röker ibland eller dagligen</c:v>
                </c:pt>
                <c:pt idx="4">
                  <c:v>Snusar ibland eller dagligen</c:v>
                </c:pt>
                <c:pt idx="5">
                  <c:v>Använt e-cig/vejpat</c:v>
                </c:pt>
                <c:pt idx="6">
                  <c:v>Använt lustgas</c:v>
                </c:pt>
                <c:pt idx="7">
                  <c:v>Har använt narkotika</c:v>
                </c:pt>
              </c:strCache>
            </c:strRef>
          </c:cat>
          <c:val>
            <c:numRef>
              <c:f>Blad1!$E$2:$E$9</c:f>
              <c:numCache>
                <c:formatCode>0.00</c:formatCode>
                <c:ptCount val="8"/>
                <c:pt idx="0">
                  <c:v>20</c:v>
                </c:pt>
                <c:pt idx="1">
                  <c:v>12.38</c:v>
                </c:pt>
                <c:pt idx="2">
                  <c:v>7.62</c:v>
                </c:pt>
                <c:pt idx="3" formatCode="General">
                  <c:v>11.5</c:v>
                </c:pt>
                <c:pt idx="4" formatCode="General">
                  <c:v>15.3</c:v>
                </c:pt>
                <c:pt idx="5" formatCode="General">
                  <c:v>28.6</c:v>
                </c:pt>
                <c:pt idx="6" formatCode="General">
                  <c:v>3.8</c:v>
                </c:pt>
                <c:pt idx="7" formatCode="General">
                  <c:v>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92-4D6A-B08D-63EAA301ED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0793344"/>
        <c:axId val="120795520"/>
      </c:barChart>
      <c:catAx>
        <c:axId val="1207933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Calibri Light" pitchFamily="34" charset="0"/>
              </a:defRPr>
            </a:pPr>
            <a:endParaRPr lang="sv-SE"/>
          </a:p>
        </c:txPr>
        <c:crossAx val="120795520"/>
        <c:crosses val="autoZero"/>
        <c:auto val="1"/>
        <c:lblAlgn val="ctr"/>
        <c:lblOffset val="100"/>
        <c:noMultiLvlLbl val="0"/>
      </c:catAx>
      <c:valAx>
        <c:axId val="12079552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v-SE" sz="2000" b="0" dirty="0">
                    <a:latin typeface="Calibri Light" pitchFamily="34" charset="0"/>
                  </a:rPr>
                  <a:t>Andel i procent</a:t>
                </a:r>
              </a:p>
            </c:rich>
          </c:tx>
          <c:layout>
            <c:manualLayout>
              <c:xMode val="edge"/>
              <c:yMode val="edge"/>
              <c:x val="1.5432098765432098E-3"/>
              <c:y val="0.28306970974422591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 Light" pitchFamily="34" charset="0"/>
              </a:defRPr>
            </a:pPr>
            <a:endParaRPr lang="sv-SE"/>
          </a:p>
        </c:txPr>
        <c:crossAx val="1207933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7381314394653198"/>
          <c:y val="0.20448787359523987"/>
          <c:w val="0.12618685605346808"/>
          <c:h val="0.27059701649443352"/>
        </c:manualLayout>
      </c:layout>
      <c:overlay val="0"/>
      <c:txPr>
        <a:bodyPr/>
        <a:lstStyle/>
        <a:p>
          <a:pPr>
            <a:defRPr sz="1600">
              <a:latin typeface="Calibri Light" pitchFamily="34" charset="0"/>
            </a:defRPr>
          </a:pPr>
          <a:endParaRPr lang="sv-SE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sv-S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464669808658614E-2"/>
          <c:y val="4.2690201108039068E-2"/>
          <c:w val="0.76523518546329716"/>
          <c:h val="0.764563985576569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Årskurs 7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strRef>
              <c:f>Blad1!$A$2:$A$9</c:f>
              <c:strCache>
                <c:ptCount val="8"/>
                <c:pt idx="0">
                  <c:v>Druckit alkohol</c:v>
                </c:pt>
                <c:pt idx="1">
                  <c:v>Varit berusad</c:v>
                </c:pt>
                <c:pt idx="2">
                  <c:v>Intensiv- konsumerar</c:v>
                </c:pt>
                <c:pt idx="3">
                  <c:v>Röker ibland eller dagligen</c:v>
                </c:pt>
                <c:pt idx="4">
                  <c:v>Snusar ibland eller dagligen</c:v>
                </c:pt>
                <c:pt idx="5">
                  <c:v>Använt e-cig/vejpat</c:v>
                </c:pt>
                <c:pt idx="6">
                  <c:v>Använt lustgas</c:v>
                </c:pt>
                <c:pt idx="7">
                  <c:v>Har använt narkotika</c:v>
                </c:pt>
              </c:strCache>
            </c:strRef>
          </c:cat>
          <c:val>
            <c:numRef>
              <c:f>Blad1!$B$2:$B$9</c:f>
              <c:numCache>
                <c:formatCode>0.00</c:formatCode>
                <c:ptCount val="8"/>
                <c:pt idx="0">
                  <c:v>3.0612244897959182</c:v>
                </c:pt>
                <c:pt idx="1">
                  <c:v>2.0408163265306123</c:v>
                </c:pt>
                <c:pt idx="2">
                  <c:v>0</c:v>
                </c:pt>
                <c:pt idx="3" formatCode="General">
                  <c:v>2</c:v>
                </c:pt>
                <c:pt idx="4" formatCode="General">
                  <c:v>3.1</c:v>
                </c:pt>
                <c:pt idx="5" formatCode="General">
                  <c:v>8.1999999999999993</c:v>
                </c:pt>
                <c:pt idx="6" formatCode="General">
                  <c:v>1</c:v>
                </c:pt>
                <c:pt idx="7" formatCode="General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48-42F7-835C-D6B49BF46509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Årskurs 8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Blad1!$A$2:$A$9</c:f>
              <c:strCache>
                <c:ptCount val="8"/>
                <c:pt idx="0">
                  <c:v>Druckit alkohol</c:v>
                </c:pt>
                <c:pt idx="1">
                  <c:v>Varit berusad</c:v>
                </c:pt>
                <c:pt idx="2">
                  <c:v>Intensiv- konsumerar</c:v>
                </c:pt>
                <c:pt idx="3">
                  <c:v>Röker ibland eller dagligen</c:v>
                </c:pt>
                <c:pt idx="4">
                  <c:v>Snusar ibland eller dagligen</c:v>
                </c:pt>
                <c:pt idx="5">
                  <c:v>Använt e-cig/vejpat</c:v>
                </c:pt>
                <c:pt idx="6">
                  <c:v>Använt lustgas</c:v>
                </c:pt>
                <c:pt idx="7">
                  <c:v>Har använt narkotika</c:v>
                </c:pt>
              </c:strCache>
            </c:strRef>
          </c:cat>
          <c:val>
            <c:numRef>
              <c:f>Blad1!$C$2:$C$9</c:f>
              <c:numCache>
                <c:formatCode>0.00</c:formatCode>
                <c:ptCount val="8"/>
                <c:pt idx="0">
                  <c:v>14.912280701754385</c:v>
                </c:pt>
                <c:pt idx="1">
                  <c:v>3.5087719298245612</c:v>
                </c:pt>
                <c:pt idx="2">
                  <c:v>0</c:v>
                </c:pt>
                <c:pt idx="3" formatCode="General">
                  <c:v>0.9</c:v>
                </c:pt>
                <c:pt idx="4" formatCode="General">
                  <c:v>4.4000000000000004</c:v>
                </c:pt>
                <c:pt idx="5" formatCode="General">
                  <c:v>14.9</c:v>
                </c:pt>
                <c:pt idx="6" formatCode="General">
                  <c:v>1.8</c:v>
                </c:pt>
                <c:pt idx="7" formatCode="General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48-42F7-835C-D6B49BF46509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Årskurs 9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Blad1!$A$2:$A$9</c:f>
              <c:strCache>
                <c:ptCount val="8"/>
                <c:pt idx="0">
                  <c:v>Druckit alkohol</c:v>
                </c:pt>
                <c:pt idx="1">
                  <c:v>Varit berusad</c:v>
                </c:pt>
                <c:pt idx="2">
                  <c:v>Intensiv- konsumerar</c:v>
                </c:pt>
                <c:pt idx="3">
                  <c:v>Röker ibland eller dagligen</c:v>
                </c:pt>
                <c:pt idx="4">
                  <c:v>Snusar ibland eller dagligen</c:v>
                </c:pt>
                <c:pt idx="5">
                  <c:v>Använt e-cig/vejpat</c:v>
                </c:pt>
                <c:pt idx="6">
                  <c:v>Använt lustgas</c:v>
                </c:pt>
                <c:pt idx="7">
                  <c:v>Har använt narkotika</c:v>
                </c:pt>
              </c:strCache>
            </c:strRef>
          </c:cat>
          <c:val>
            <c:numRef>
              <c:f>Blad1!$D$2:$D$9</c:f>
              <c:numCache>
                <c:formatCode>0.00</c:formatCode>
                <c:ptCount val="8"/>
                <c:pt idx="0">
                  <c:v>16.304347826086957</c:v>
                </c:pt>
                <c:pt idx="1">
                  <c:v>6.5217391304347823</c:v>
                </c:pt>
                <c:pt idx="2">
                  <c:v>3.2608695652173911</c:v>
                </c:pt>
                <c:pt idx="3" formatCode="General">
                  <c:v>2.2000000000000002</c:v>
                </c:pt>
                <c:pt idx="4" formatCode="General">
                  <c:v>6.5</c:v>
                </c:pt>
                <c:pt idx="5" formatCode="General">
                  <c:v>22.8</c:v>
                </c:pt>
                <c:pt idx="6" formatCode="General">
                  <c:v>0</c:v>
                </c:pt>
                <c:pt idx="7" formatCode="General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48-42F7-835C-D6B49BF46509}"/>
            </c:ext>
          </c:extLst>
        </c:ser>
        <c:ser>
          <c:idx val="3"/>
          <c:order val="3"/>
          <c:tx>
            <c:strRef>
              <c:f>Blad1!$E$1</c:f>
              <c:strCache>
                <c:ptCount val="1"/>
                <c:pt idx="0">
                  <c:v>Gy 1</c:v>
                </c:pt>
              </c:strCache>
            </c:strRef>
          </c:tx>
          <c:invertIfNegative val="0"/>
          <c:cat>
            <c:strRef>
              <c:f>Blad1!$A$2:$A$9</c:f>
              <c:strCache>
                <c:ptCount val="8"/>
                <c:pt idx="0">
                  <c:v>Druckit alkohol</c:v>
                </c:pt>
                <c:pt idx="1">
                  <c:v>Varit berusad</c:v>
                </c:pt>
                <c:pt idx="2">
                  <c:v>Intensiv- konsumerar</c:v>
                </c:pt>
                <c:pt idx="3">
                  <c:v>Röker ibland eller dagligen</c:v>
                </c:pt>
                <c:pt idx="4">
                  <c:v>Snusar ibland eller dagligen</c:v>
                </c:pt>
                <c:pt idx="5">
                  <c:v>Använt e-cig/vejpat</c:v>
                </c:pt>
                <c:pt idx="6">
                  <c:v>Använt lustgas</c:v>
                </c:pt>
                <c:pt idx="7">
                  <c:v>Har använt narkotika</c:v>
                </c:pt>
              </c:strCache>
            </c:strRef>
          </c:cat>
          <c:val>
            <c:numRef>
              <c:f>Blad1!$E$2:$E$9</c:f>
              <c:numCache>
                <c:formatCode>0.00</c:formatCode>
                <c:ptCount val="8"/>
                <c:pt idx="0">
                  <c:v>20</c:v>
                </c:pt>
                <c:pt idx="1">
                  <c:v>12.38</c:v>
                </c:pt>
                <c:pt idx="2">
                  <c:v>7.62</c:v>
                </c:pt>
                <c:pt idx="3" formatCode="General">
                  <c:v>11.5</c:v>
                </c:pt>
                <c:pt idx="4" formatCode="General">
                  <c:v>15.3</c:v>
                </c:pt>
                <c:pt idx="5" formatCode="General">
                  <c:v>28.6</c:v>
                </c:pt>
                <c:pt idx="6" formatCode="General">
                  <c:v>3.8</c:v>
                </c:pt>
                <c:pt idx="7" formatCode="General">
                  <c:v>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92-4D6A-B08D-63EAA301ED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0793344"/>
        <c:axId val="120795520"/>
      </c:barChart>
      <c:catAx>
        <c:axId val="1207933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Calibri Light" pitchFamily="34" charset="0"/>
              </a:defRPr>
            </a:pPr>
            <a:endParaRPr lang="sv-SE"/>
          </a:p>
        </c:txPr>
        <c:crossAx val="120795520"/>
        <c:crosses val="autoZero"/>
        <c:auto val="1"/>
        <c:lblAlgn val="ctr"/>
        <c:lblOffset val="100"/>
        <c:noMultiLvlLbl val="0"/>
      </c:catAx>
      <c:valAx>
        <c:axId val="120795520"/>
        <c:scaling>
          <c:orientation val="minMax"/>
          <c:max val="1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v-SE" sz="2000" b="0" dirty="0">
                    <a:latin typeface="Calibri Light" pitchFamily="34" charset="0"/>
                  </a:rPr>
                  <a:t>Andel i procent</a:t>
                </a:r>
              </a:p>
            </c:rich>
          </c:tx>
          <c:layout>
            <c:manualLayout>
              <c:xMode val="edge"/>
              <c:yMode val="edge"/>
              <c:x val="1.5432098765432098E-3"/>
              <c:y val="0.28306970974422591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 Light" pitchFamily="34" charset="0"/>
              </a:defRPr>
            </a:pPr>
            <a:endParaRPr lang="sv-SE"/>
          </a:p>
        </c:txPr>
        <c:crossAx val="1207933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7381314394653198"/>
          <c:y val="0.20448787359523987"/>
          <c:w val="0.12618685605346808"/>
          <c:h val="0.27059701649443352"/>
        </c:manualLayout>
      </c:layout>
      <c:overlay val="0"/>
      <c:txPr>
        <a:bodyPr/>
        <a:lstStyle/>
        <a:p>
          <a:pPr>
            <a:defRPr sz="1600">
              <a:latin typeface="Calibri Light" pitchFamily="34" charset="0"/>
            </a:defRPr>
          </a:pPr>
          <a:endParaRPr lang="sv-SE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sv-SE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608960338291047"/>
          <c:y val="5.1906964330022148E-2"/>
          <c:w val="0.70039430835034511"/>
          <c:h val="0.78281307204676664"/>
        </c:manualLayout>
      </c:layout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Har rökt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numRef>
              <c:f>Blad1!$A$2:$A$13</c:f>
              <c:numCache>
                <c:formatCode>General</c:formatCode>
                <c:ptCount val="12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</c:numCache>
            </c:numRef>
          </c:cat>
          <c:val>
            <c:numRef>
              <c:f>Blad1!$B$2:$B$13</c:f>
              <c:numCache>
                <c:formatCode>General</c:formatCode>
                <c:ptCount val="12"/>
                <c:pt idx="0">
                  <c:v>50</c:v>
                </c:pt>
                <c:pt idx="1">
                  <c:v>35.11</c:v>
                </c:pt>
                <c:pt idx="2">
                  <c:v>37.1</c:v>
                </c:pt>
                <c:pt idx="3">
                  <c:v>34.1</c:v>
                </c:pt>
                <c:pt idx="4">
                  <c:v>39.1</c:v>
                </c:pt>
                <c:pt idx="5">
                  <c:v>34.4</c:v>
                </c:pt>
                <c:pt idx="6">
                  <c:v>34.200000000000003</c:v>
                </c:pt>
                <c:pt idx="7">
                  <c:v>24.9</c:v>
                </c:pt>
                <c:pt idx="8">
                  <c:v>35.700000000000003</c:v>
                </c:pt>
                <c:pt idx="9">
                  <c:v>41.1</c:v>
                </c:pt>
                <c:pt idx="10">
                  <c:v>26.8</c:v>
                </c:pt>
                <c:pt idx="11">
                  <c:v>24.8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73-4A12-BA6B-DFB38345E51E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Har använt e-cigarett</c:v>
                </c:pt>
              </c:strCache>
            </c:strRef>
          </c:tx>
          <c:spPr>
            <a:ln>
              <a:solidFill>
                <a:srgbClr val="1F497D"/>
              </a:solidFill>
            </a:ln>
          </c:spPr>
          <c:marker>
            <c:symbol val="none"/>
          </c:marker>
          <c:cat>
            <c:numRef>
              <c:f>Blad1!$A$2:$A$13</c:f>
              <c:numCache>
                <c:formatCode>General</c:formatCode>
                <c:ptCount val="12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</c:numCache>
            </c:numRef>
          </c:cat>
          <c:val>
            <c:numRef>
              <c:f>Blad1!$C$2:$C$13</c:f>
              <c:numCache>
                <c:formatCode>General</c:formatCode>
                <c:ptCount val="12"/>
                <c:pt idx="0">
                  <c:v>23.29</c:v>
                </c:pt>
                <c:pt idx="1">
                  <c:v>26.59</c:v>
                </c:pt>
                <c:pt idx="2">
                  <c:v>38.200000000000003</c:v>
                </c:pt>
                <c:pt idx="3">
                  <c:v>27.8</c:v>
                </c:pt>
                <c:pt idx="4">
                  <c:v>34.299999999999997</c:v>
                </c:pt>
                <c:pt idx="5">
                  <c:v>25.3</c:v>
                </c:pt>
                <c:pt idx="6">
                  <c:v>28.6</c:v>
                </c:pt>
                <c:pt idx="7">
                  <c:v>37.6</c:v>
                </c:pt>
                <c:pt idx="8">
                  <c:v>46.5</c:v>
                </c:pt>
                <c:pt idx="9">
                  <c:v>47.3</c:v>
                </c:pt>
                <c:pt idx="10">
                  <c:v>40</c:v>
                </c:pt>
                <c:pt idx="11">
                  <c:v>28.6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73-4A12-BA6B-DFB38345E51E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Har snusat</c:v>
                </c:pt>
              </c:strCache>
            </c:strRef>
          </c:tx>
          <c:spPr>
            <a:ln>
              <a:solidFill>
                <a:srgbClr val="FFC000"/>
              </a:solidFill>
            </a:ln>
          </c:spPr>
          <c:marker>
            <c:symbol val="none"/>
          </c:marker>
          <c:cat>
            <c:numRef>
              <c:f>Blad1!$A$2:$A$13</c:f>
              <c:numCache>
                <c:formatCode>General</c:formatCode>
                <c:ptCount val="12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</c:numCache>
            </c:numRef>
          </c:cat>
          <c:val>
            <c:numRef>
              <c:f>Blad1!$D$2:$D$13</c:f>
              <c:numCache>
                <c:formatCode>General</c:formatCode>
                <c:ptCount val="12"/>
                <c:pt idx="0">
                  <c:v>27.04</c:v>
                </c:pt>
                <c:pt idx="1">
                  <c:v>21.28</c:v>
                </c:pt>
                <c:pt idx="2">
                  <c:v>19.7</c:v>
                </c:pt>
                <c:pt idx="3">
                  <c:v>26.6</c:v>
                </c:pt>
                <c:pt idx="4">
                  <c:v>25.4</c:v>
                </c:pt>
                <c:pt idx="5">
                  <c:v>31</c:v>
                </c:pt>
                <c:pt idx="6">
                  <c:v>35.200000000000003</c:v>
                </c:pt>
                <c:pt idx="7">
                  <c:v>25.6</c:v>
                </c:pt>
                <c:pt idx="8">
                  <c:v>31.8</c:v>
                </c:pt>
                <c:pt idx="9">
                  <c:v>44.2</c:v>
                </c:pt>
                <c:pt idx="10">
                  <c:v>37.1</c:v>
                </c:pt>
                <c:pt idx="11">
                  <c:v>25.8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773-4A12-BA6B-DFB38345E5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3089664"/>
        <c:axId val="83095552"/>
      </c:lineChart>
      <c:catAx>
        <c:axId val="830896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Calibri Light" pitchFamily="34" charset="0"/>
              </a:defRPr>
            </a:pPr>
            <a:endParaRPr lang="sv-SE"/>
          </a:p>
        </c:txPr>
        <c:crossAx val="83095552"/>
        <c:crosses val="autoZero"/>
        <c:auto val="1"/>
        <c:lblAlgn val="ctr"/>
        <c:lblOffset val="100"/>
        <c:noMultiLvlLbl val="0"/>
      </c:catAx>
      <c:valAx>
        <c:axId val="8309555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v-SE" sz="2000" b="0" dirty="0">
                    <a:latin typeface="Calibri Light" pitchFamily="34" charset="0"/>
                  </a:rPr>
                  <a:t>Andel i procent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 Light" pitchFamily="34" charset="0"/>
              </a:defRPr>
            </a:pPr>
            <a:endParaRPr lang="sv-SE"/>
          </a:p>
        </c:txPr>
        <c:crossAx val="830896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265675123942827"/>
          <c:y val="0.10255342343717788"/>
          <c:w val="0.18425682900748516"/>
          <c:h val="0.60616138488096349"/>
        </c:manualLayout>
      </c:layout>
      <c:overlay val="0"/>
      <c:txPr>
        <a:bodyPr/>
        <a:lstStyle/>
        <a:p>
          <a:pPr>
            <a:defRPr>
              <a:latin typeface="Calibri Light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ln cap="sq"/>
  </c:spPr>
  <c:txPr>
    <a:bodyPr/>
    <a:lstStyle/>
    <a:p>
      <a:pPr>
        <a:defRPr sz="1800"/>
      </a:pPr>
      <a:endParaRPr lang="sv-SE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608960338291047"/>
          <c:y val="5.1906964330022148E-2"/>
          <c:w val="0.70039430835034511"/>
          <c:h val="0.78281307204676664"/>
        </c:manualLayout>
      </c:layout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Har rökt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numRef>
              <c:f>Blad1!$A$2:$A$5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Blad1!$B$2:$B$5</c:f>
              <c:numCache>
                <c:formatCode>General</c:formatCode>
                <c:ptCount val="4"/>
                <c:pt idx="0">
                  <c:v>35.700000000000003</c:v>
                </c:pt>
                <c:pt idx="1">
                  <c:v>41.1</c:v>
                </c:pt>
                <c:pt idx="2">
                  <c:v>26.8</c:v>
                </c:pt>
                <c:pt idx="3">
                  <c:v>24.8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73-4A12-BA6B-DFB38345E51E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Har använt e-cigarett</c:v>
                </c:pt>
              </c:strCache>
            </c:strRef>
          </c:tx>
          <c:spPr>
            <a:ln>
              <a:solidFill>
                <a:srgbClr val="1F497D"/>
              </a:solidFill>
            </a:ln>
          </c:spPr>
          <c:marker>
            <c:symbol val="none"/>
          </c:marker>
          <c:cat>
            <c:numRef>
              <c:f>Blad1!$A$2:$A$5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Blad1!$C$2:$C$5</c:f>
              <c:numCache>
                <c:formatCode>General</c:formatCode>
                <c:ptCount val="4"/>
                <c:pt idx="0">
                  <c:v>46.5</c:v>
                </c:pt>
                <c:pt idx="1">
                  <c:v>47.3</c:v>
                </c:pt>
                <c:pt idx="2">
                  <c:v>40</c:v>
                </c:pt>
                <c:pt idx="3">
                  <c:v>28.6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73-4A12-BA6B-DFB38345E51E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Har snusat</c:v>
                </c:pt>
              </c:strCache>
            </c:strRef>
          </c:tx>
          <c:spPr>
            <a:ln>
              <a:solidFill>
                <a:srgbClr val="FFC000"/>
              </a:solidFill>
            </a:ln>
          </c:spPr>
          <c:marker>
            <c:symbol val="none"/>
          </c:marker>
          <c:cat>
            <c:numRef>
              <c:f>Blad1!$A$2:$A$5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Blad1!$D$2:$D$5</c:f>
              <c:numCache>
                <c:formatCode>General</c:formatCode>
                <c:ptCount val="4"/>
                <c:pt idx="0">
                  <c:v>31.8</c:v>
                </c:pt>
                <c:pt idx="1">
                  <c:v>44.2</c:v>
                </c:pt>
                <c:pt idx="2">
                  <c:v>37.1</c:v>
                </c:pt>
                <c:pt idx="3">
                  <c:v>25.8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773-4A12-BA6B-DFB38345E5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3089664"/>
        <c:axId val="83095552"/>
      </c:lineChart>
      <c:catAx>
        <c:axId val="830896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Calibri Light" pitchFamily="34" charset="0"/>
              </a:defRPr>
            </a:pPr>
            <a:endParaRPr lang="sv-SE"/>
          </a:p>
        </c:txPr>
        <c:crossAx val="83095552"/>
        <c:crosses val="autoZero"/>
        <c:auto val="1"/>
        <c:lblAlgn val="ctr"/>
        <c:lblOffset val="100"/>
        <c:noMultiLvlLbl val="0"/>
      </c:catAx>
      <c:valAx>
        <c:axId val="8309555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v-SE" sz="2000" b="0" dirty="0">
                    <a:latin typeface="Calibri Light" pitchFamily="34" charset="0"/>
                  </a:rPr>
                  <a:t>Andel i procent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 Light" pitchFamily="34" charset="0"/>
              </a:defRPr>
            </a:pPr>
            <a:endParaRPr lang="sv-SE"/>
          </a:p>
        </c:txPr>
        <c:crossAx val="830896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265675123942827"/>
          <c:y val="0.10255342343717788"/>
          <c:w val="0.18425682900748516"/>
          <c:h val="0.60616138488096349"/>
        </c:manualLayout>
      </c:layout>
      <c:overlay val="0"/>
      <c:txPr>
        <a:bodyPr/>
        <a:lstStyle/>
        <a:p>
          <a:pPr>
            <a:defRPr>
              <a:latin typeface="Calibri Light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ln cap="sq"/>
  </c:spPr>
  <c:txPr>
    <a:bodyPr/>
    <a:lstStyle/>
    <a:p>
      <a:pPr>
        <a:defRPr sz="1800"/>
      </a:pPr>
      <a:endParaRPr lang="sv-SE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627454554291825"/>
          <c:y val="4.4861391929187228E-2"/>
          <c:w val="0.65535299407018566"/>
          <c:h val="0.8640081679854652"/>
        </c:manualLayout>
      </c:layout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Druckit alkohol</c:v>
                </c:pt>
              </c:strCache>
            </c:strRef>
          </c:tx>
          <c:marker>
            <c:symbol val="none"/>
          </c:marker>
          <c:cat>
            <c:numRef>
              <c:f>Blad1!$A$2:$A$13</c:f>
              <c:numCache>
                <c:formatCode>General</c:formatCode>
                <c:ptCount val="12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</c:numCache>
            </c:numRef>
          </c:cat>
          <c:val>
            <c:numRef>
              <c:f>Blad1!$B$2:$B$13</c:f>
              <c:numCache>
                <c:formatCode>General</c:formatCode>
                <c:ptCount val="12"/>
                <c:pt idx="0">
                  <c:v>54.79</c:v>
                </c:pt>
                <c:pt idx="1">
                  <c:v>44.09</c:v>
                </c:pt>
                <c:pt idx="2">
                  <c:v>45.68</c:v>
                </c:pt>
                <c:pt idx="3">
                  <c:v>40.659999999999997</c:v>
                </c:pt>
                <c:pt idx="4">
                  <c:v>37.26</c:v>
                </c:pt>
                <c:pt idx="5">
                  <c:v>40.229999999999997</c:v>
                </c:pt>
                <c:pt idx="6">
                  <c:v>34.29</c:v>
                </c:pt>
                <c:pt idx="7">
                  <c:v>30.77</c:v>
                </c:pt>
                <c:pt idx="8">
                  <c:v>34.880000000000003</c:v>
                </c:pt>
                <c:pt idx="9">
                  <c:v>37.21</c:v>
                </c:pt>
                <c:pt idx="10">
                  <c:v>32.380000000000003</c:v>
                </c:pt>
                <c:pt idx="11" formatCode="0.00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EC-49D0-9041-7808B2F4B791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Varit berusad</c:v>
                </c:pt>
              </c:strCache>
            </c:strRef>
          </c:tx>
          <c:marker>
            <c:symbol val="none"/>
          </c:marker>
          <c:cat>
            <c:numRef>
              <c:f>Blad1!$A$2:$A$13</c:f>
              <c:numCache>
                <c:formatCode>General</c:formatCode>
                <c:ptCount val="12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</c:numCache>
            </c:numRef>
          </c:cat>
          <c:val>
            <c:numRef>
              <c:f>Blad1!$C$2:$C$13</c:f>
              <c:numCache>
                <c:formatCode>General</c:formatCode>
                <c:ptCount val="12"/>
                <c:pt idx="0">
                  <c:v>42.47</c:v>
                </c:pt>
                <c:pt idx="1">
                  <c:v>31.19</c:v>
                </c:pt>
                <c:pt idx="2">
                  <c:v>29.63</c:v>
                </c:pt>
                <c:pt idx="3">
                  <c:v>30.77</c:v>
                </c:pt>
                <c:pt idx="4">
                  <c:v>28.43</c:v>
                </c:pt>
                <c:pt idx="5">
                  <c:v>24.14</c:v>
                </c:pt>
                <c:pt idx="6">
                  <c:v>28.57</c:v>
                </c:pt>
                <c:pt idx="7">
                  <c:v>14.53</c:v>
                </c:pt>
                <c:pt idx="8">
                  <c:v>22.48</c:v>
                </c:pt>
                <c:pt idx="9">
                  <c:v>27.13</c:v>
                </c:pt>
                <c:pt idx="10">
                  <c:v>23.81</c:v>
                </c:pt>
                <c:pt idx="11">
                  <c:v>12.38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BEC-49D0-9041-7808B2F4B791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Intensivkonsument</c:v>
                </c:pt>
              </c:strCache>
            </c:strRef>
          </c:tx>
          <c:marker>
            <c:symbol val="none"/>
          </c:marker>
          <c:cat>
            <c:numRef>
              <c:f>Blad1!$A$2:$A$13</c:f>
              <c:numCache>
                <c:formatCode>General</c:formatCode>
                <c:ptCount val="12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</c:numCache>
            </c:numRef>
          </c:cat>
          <c:val>
            <c:numRef>
              <c:f>Blad1!$D$2:$D$13</c:f>
              <c:numCache>
                <c:formatCode>General</c:formatCode>
                <c:ptCount val="12"/>
                <c:pt idx="0">
                  <c:v>13.7</c:v>
                </c:pt>
                <c:pt idx="1">
                  <c:v>21.5</c:v>
                </c:pt>
                <c:pt idx="2">
                  <c:v>14.81</c:v>
                </c:pt>
                <c:pt idx="3">
                  <c:v>13.19</c:v>
                </c:pt>
                <c:pt idx="4">
                  <c:v>11.76</c:v>
                </c:pt>
                <c:pt idx="5">
                  <c:v>12.64</c:v>
                </c:pt>
                <c:pt idx="6">
                  <c:v>11.43</c:v>
                </c:pt>
                <c:pt idx="7">
                  <c:v>5.13</c:v>
                </c:pt>
                <c:pt idx="8">
                  <c:v>13.18</c:v>
                </c:pt>
                <c:pt idx="9">
                  <c:v>12.4</c:v>
                </c:pt>
                <c:pt idx="10">
                  <c:v>10.48</c:v>
                </c:pt>
                <c:pt idx="11">
                  <c:v>7.62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BEC-49D0-9041-7808B2F4B7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0733056"/>
        <c:axId val="120743040"/>
      </c:lineChart>
      <c:catAx>
        <c:axId val="1207330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Calibri Light" pitchFamily="34" charset="0"/>
              </a:defRPr>
            </a:pPr>
            <a:endParaRPr lang="sv-SE"/>
          </a:p>
        </c:txPr>
        <c:crossAx val="120743040"/>
        <c:crosses val="autoZero"/>
        <c:auto val="1"/>
        <c:lblAlgn val="ctr"/>
        <c:lblOffset val="100"/>
        <c:noMultiLvlLbl val="0"/>
      </c:catAx>
      <c:valAx>
        <c:axId val="12074304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v-SE" sz="2000" b="0" dirty="0">
                    <a:latin typeface="Calibri Light" pitchFamily="34" charset="0"/>
                  </a:rPr>
                  <a:t>Andel i procent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 Light" pitchFamily="34" charset="0"/>
              </a:defRPr>
            </a:pPr>
            <a:endParaRPr lang="sv-SE"/>
          </a:p>
        </c:txPr>
        <c:crossAx val="1207330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894915913288866"/>
          <c:y val="0.19831249172828044"/>
          <c:w val="0.21071765334888701"/>
          <c:h val="0.47634348756275907"/>
        </c:manualLayout>
      </c:layout>
      <c:overlay val="0"/>
      <c:txPr>
        <a:bodyPr/>
        <a:lstStyle/>
        <a:p>
          <a:pPr>
            <a:defRPr sz="1400">
              <a:latin typeface="Calibri Light" pitchFamily="34" charset="0"/>
            </a:defRPr>
          </a:pPr>
          <a:endParaRPr lang="sv-SE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sv-SE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25133663847575E-2"/>
          <c:y val="5.3760787114943365E-2"/>
          <c:w val="0.91905730533683294"/>
          <c:h val="0.577402147925601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Alkohol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0-796A-4B2B-9A70-FD865D6470CA}"/>
              </c:ext>
            </c:extLst>
          </c:dPt>
          <c:dPt>
            <c:idx val="2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1-796A-4B2B-9A70-FD865D6470CA}"/>
              </c:ext>
            </c:extLst>
          </c:dPt>
          <c:dPt>
            <c:idx val="3"/>
            <c:invertIfNegative val="0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2-796A-4B2B-9A70-FD865D6470CA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3-796A-4B2B-9A70-FD865D6470CA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4-796A-4B2B-9A70-FD865D6470CA}"/>
              </c:ext>
            </c:extLst>
          </c:dPt>
          <c:dPt>
            <c:idx val="6"/>
            <c:invertIfNegative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5-796A-4B2B-9A70-FD865D6470CA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6-796A-4B2B-9A70-FD865D6470CA}"/>
              </c:ext>
            </c:extLst>
          </c:dPt>
          <c:dPt>
            <c:idx val="8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7-796A-4B2B-9A70-FD865D6470CA}"/>
              </c:ext>
            </c:extLst>
          </c:dPt>
          <c:cat>
            <c:strRef>
              <c:f>Blad1!$A$2:$A$11</c:f>
              <c:strCache>
                <c:ptCount val="10"/>
                <c:pt idx="0">
                  <c:v>Jag tar hemma utan lov</c:v>
                </c:pt>
                <c:pt idx="1">
                  <c:v>Från kamrater eller kamraters syskon</c:v>
                </c:pt>
                <c:pt idx="2">
                  <c:v>Från annan vuxen (20 år eller äldre) som köper ut åt mig</c:v>
                </c:pt>
                <c:pt idx="3">
                  <c:v>Blir bjuden av mina föräldrar</c:v>
                </c:pt>
                <c:pt idx="4">
                  <c:v>Mina föräldrar köper ut åt mig</c:v>
                </c:pt>
                <c:pt idx="5">
                  <c:v>Från annan vuxen (20 år eller äldre) som bjuder</c:v>
                </c:pt>
                <c:pt idx="6">
                  <c:v>Från syskon</c:v>
                </c:pt>
                <c:pt idx="7">
                  <c:v>Köper själv på restaurant, pub, diskotek eller liknande</c:v>
                </c:pt>
                <c:pt idx="8">
                  <c:v>Köper folköl själv i affär, bensinmack eller liknande</c:v>
                </c:pt>
                <c:pt idx="9">
                  <c:v>Köper själv via sociala medier</c:v>
                </c:pt>
              </c:strCache>
            </c:strRef>
          </c:cat>
          <c:val>
            <c:numRef>
              <c:f>Blad1!$B$2:$B$11</c:f>
              <c:numCache>
                <c:formatCode>General</c:formatCode>
                <c:ptCount val="10"/>
                <c:pt idx="0">
                  <c:v>28.6</c:v>
                </c:pt>
                <c:pt idx="1">
                  <c:v>23.8</c:v>
                </c:pt>
                <c:pt idx="2">
                  <c:v>19</c:v>
                </c:pt>
                <c:pt idx="3">
                  <c:v>9.5</c:v>
                </c:pt>
                <c:pt idx="4">
                  <c:v>9.5</c:v>
                </c:pt>
                <c:pt idx="5">
                  <c:v>9.5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96A-4B2B-9A70-FD865D6470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43256895"/>
        <c:axId val="464356031"/>
      </c:barChart>
      <c:catAx>
        <c:axId val="34325689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sv-SE"/>
          </a:p>
        </c:txPr>
        <c:crossAx val="464356031"/>
        <c:crosses val="autoZero"/>
        <c:auto val="1"/>
        <c:lblAlgn val="ctr"/>
        <c:lblOffset val="100"/>
        <c:noMultiLvlLbl val="0"/>
      </c:catAx>
      <c:valAx>
        <c:axId val="464356031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pPr>
            <a:endParaRPr lang="sv-SE"/>
          </a:p>
        </c:txPr>
        <c:crossAx val="343256895"/>
        <c:crosses val="autoZero"/>
        <c:crossBetween val="between"/>
      </c:valAx>
      <c:spPr>
        <a:noFill/>
        <a:ln w="25402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sv-SE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Blad1!$A$2</c:f>
              <c:strCache>
                <c:ptCount val="1"/>
                <c:pt idx="0">
                  <c:v>Syskon</c:v>
                </c:pt>
              </c:strCache>
            </c:strRef>
          </c:tx>
          <c:spPr>
            <a:ln>
              <a:solidFill>
                <a:schemeClr val="tx2"/>
              </a:solidFill>
            </a:ln>
          </c:spPr>
          <c:marker>
            <c:symbol val="none"/>
          </c:marker>
          <c:cat>
            <c:strRef>
              <c:f>Blad1!$B$1:$K$1</c:f>
              <c:strCache>
                <c:ptCount val="10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  <c:pt idx="9">
                  <c:v>2026</c:v>
                </c:pt>
              </c:strCache>
            </c:strRef>
          </c:cat>
          <c:val>
            <c:numRef>
              <c:f>Blad1!$B$2:$K$2</c:f>
              <c:numCache>
                <c:formatCode>General</c:formatCode>
                <c:ptCount val="10"/>
                <c:pt idx="0">
                  <c:v>11.1</c:v>
                </c:pt>
                <c:pt idx="1">
                  <c:v>0</c:v>
                </c:pt>
                <c:pt idx="2">
                  <c:v>8.3000000000000007</c:v>
                </c:pt>
                <c:pt idx="3">
                  <c:v>11.4</c:v>
                </c:pt>
                <c:pt idx="4">
                  <c:v>11.1</c:v>
                </c:pt>
                <c:pt idx="5">
                  <c:v>2.8</c:v>
                </c:pt>
                <c:pt idx="6">
                  <c:v>6.7</c:v>
                </c:pt>
                <c:pt idx="7">
                  <c:v>2.2000000000000002</c:v>
                </c:pt>
                <c:pt idx="8">
                  <c:v>15.2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B2-4296-9F8A-E5A6A533EC0B}"/>
            </c:ext>
          </c:extLst>
        </c:ser>
        <c:ser>
          <c:idx val="1"/>
          <c:order val="1"/>
          <c:tx>
            <c:strRef>
              <c:f>Blad1!$A$3</c:f>
              <c:strCache>
                <c:ptCount val="1"/>
                <c:pt idx="0">
                  <c:v>Kamrater el. kamraters syskon</c:v>
                </c:pt>
              </c:strCache>
            </c:strRef>
          </c:tx>
          <c:marker>
            <c:symbol val="none"/>
          </c:marker>
          <c:cat>
            <c:strRef>
              <c:f>Blad1!$B$1:$K$1</c:f>
              <c:strCache>
                <c:ptCount val="10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  <c:pt idx="9">
                  <c:v>2026</c:v>
                </c:pt>
              </c:strCache>
            </c:strRef>
          </c:cat>
          <c:val>
            <c:numRef>
              <c:f>Blad1!$B$3:$K$3</c:f>
              <c:numCache>
                <c:formatCode>General</c:formatCode>
                <c:ptCount val="10"/>
                <c:pt idx="0">
                  <c:v>36.1</c:v>
                </c:pt>
                <c:pt idx="1">
                  <c:v>40.5</c:v>
                </c:pt>
                <c:pt idx="2">
                  <c:v>47.2</c:v>
                </c:pt>
                <c:pt idx="3">
                  <c:v>34.299999999999997</c:v>
                </c:pt>
                <c:pt idx="4">
                  <c:v>38.9</c:v>
                </c:pt>
                <c:pt idx="5">
                  <c:v>27.8</c:v>
                </c:pt>
                <c:pt idx="6">
                  <c:v>35.6</c:v>
                </c:pt>
                <c:pt idx="7">
                  <c:v>26.1</c:v>
                </c:pt>
                <c:pt idx="8">
                  <c:v>30.3</c:v>
                </c:pt>
                <c:pt idx="9">
                  <c:v>23.8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EA-4AF1-9D10-8071EDABA80F}"/>
            </c:ext>
          </c:extLst>
        </c:ser>
        <c:ser>
          <c:idx val="2"/>
          <c:order val="2"/>
          <c:tx>
            <c:strRef>
              <c:f>Blad1!$A$4</c:f>
              <c:strCache>
                <c:ptCount val="1"/>
                <c:pt idx="0">
                  <c:v>Blir bjuden av föräldrar</c:v>
                </c:pt>
              </c:strCache>
            </c:strRef>
          </c:tx>
          <c:marker>
            <c:symbol val="none"/>
          </c:marker>
          <c:cat>
            <c:strRef>
              <c:f>Blad1!$B$1:$K$1</c:f>
              <c:strCache>
                <c:ptCount val="10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  <c:pt idx="9">
                  <c:v>2026</c:v>
                </c:pt>
              </c:strCache>
            </c:strRef>
          </c:cat>
          <c:val>
            <c:numRef>
              <c:f>Blad1!$B$4:$K$4</c:f>
              <c:numCache>
                <c:formatCode>General</c:formatCode>
                <c:ptCount val="10"/>
                <c:pt idx="0">
                  <c:v>5.6</c:v>
                </c:pt>
                <c:pt idx="1">
                  <c:v>8.1</c:v>
                </c:pt>
                <c:pt idx="2">
                  <c:v>2.8</c:v>
                </c:pt>
                <c:pt idx="3">
                  <c:v>5.7</c:v>
                </c:pt>
                <c:pt idx="4">
                  <c:v>8.3000000000000007</c:v>
                </c:pt>
                <c:pt idx="5">
                  <c:v>5.6</c:v>
                </c:pt>
                <c:pt idx="6">
                  <c:v>11.1</c:v>
                </c:pt>
                <c:pt idx="7">
                  <c:v>4.3</c:v>
                </c:pt>
                <c:pt idx="8">
                  <c:v>9.1</c:v>
                </c:pt>
                <c:pt idx="9">
                  <c:v>9.5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CEA-4AF1-9D10-8071EDABA80F}"/>
            </c:ext>
          </c:extLst>
        </c:ser>
        <c:ser>
          <c:idx val="3"/>
          <c:order val="3"/>
          <c:tx>
            <c:strRef>
              <c:f>Blad1!$A$5</c:f>
              <c:strCache>
                <c:ptCount val="1"/>
                <c:pt idx="0">
                  <c:v>Föräldrar köper ut</c:v>
                </c:pt>
              </c:strCache>
            </c:strRef>
          </c:tx>
          <c:marker>
            <c:symbol val="none"/>
          </c:marker>
          <c:cat>
            <c:strRef>
              <c:f>Blad1!$B$1:$K$1</c:f>
              <c:strCache>
                <c:ptCount val="10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  <c:pt idx="9">
                  <c:v>2026</c:v>
                </c:pt>
              </c:strCache>
            </c:strRef>
          </c:cat>
          <c:val>
            <c:numRef>
              <c:f>Blad1!$B$5:$K$5</c:f>
              <c:numCache>
                <c:formatCode>General</c:formatCode>
                <c:ptCount val="10"/>
                <c:pt idx="0">
                  <c:v>2.8</c:v>
                </c:pt>
                <c:pt idx="1">
                  <c:v>2.7</c:v>
                </c:pt>
                <c:pt idx="2">
                  <c:v>0</c:v>
                </c:pt>
                <c:pt idx="3">
                  <c:v>2.9</c:v>
                </c:pt>
                <c:pt idx="4">
                  <c:v>8.3000000000000007</c:v>
                </c:pt>
                <c:pt idx="5">
                  <c:v>11.1</c:v>
                </c:pt>
                <c:pt idx="6">
                  <c:v>6.7</c:v>
                </c:pt>
                <c:pt idx="7">
                  <c:v>6.5</c:v>
                </c:pt>
                <c:pt idx="8">
                  <c:v>6.1</c:v>
                </c:pt>
                <c:pt idx="9">
                  <c:v>9.5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CEA-4AF1-9D10-8071EDABA80F}"/>
            </c:ext>
          </c:extLst>
        </c:ser>
        <c:ser>
          <c:idx val="4"/>
          <c:order val="4"/>
          <c:tx>
            <c:strRef>
              <c:f>Blad1!$A$6</c:f>
              <c:strCache>
                <c:ptCount val="1"/>
                <c:pt idx="0">
                  <c:v>Tar hemma utan lov</c:v>
                </c:pt>
              </c:strCache>
            </c:strRef>
          </c:tx>
          <c:spPr>
            <a:ln w="63500">
              <a:solidFill>
                <a:schemeClr val="tx1"/>
              </a:solidFill>
            </a:ln>
          </c:spPr>
          <c:marker>
            <c:symbol val="none"/>
          </c:marker>
          <c:cat>
            <c:strRef>
              <c:f>Blad1!$B$1:$K$1</c:f>
              <c:strCache>
                <c:ptCount val="10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  <c:pt idx="9">
                  <c:v>2026</c:v>
                </c:pt>
              </c:strCache>
            </c:strRef>
          </c:cat>
          <c:val>
            <c:numRef>
              <c:f>Blad1!$B$6:$K$6</c:f>
              <c:numCache>
                <c:formatCode>General</c:formatCode>
                <c:ptCount val="10"/>
                <c:pt idx="0">
                  <c:v>8.3000000000000007</c:v>
                </c:pt>
                <c:pt idx="1">
                  <c:v>10.8</c:v>
                </c:pt>
                <c:pt idx="2">
                  <c:v>8.3000000000000007</c:v>
                </c:pt>
                <c:pt idx="3">
                  <c:v>8.6</c:v>
                </c:pt>
                <c:pt idx="4">
                  <c:v>5.6</c:v>
                </c:pt>
                <c:pt idx="5">
                  <c:v>8.3000000000000007</c:v>
                </c:pt>
                <c:pt idx="6">
                  <c:v>8.9</c:v>
                </c:pt>
                <c:pt idx="7">
                  <c:v>8.6999999999999993</c:v>
                </c:pt>
                <c:pt idx="8">
                  <c:v>15.2</c:v>
                </c:pt>
                <c:pt idx="9">
                  <c:v>28.6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86-4DE0-948C-3818CCAE70A7}"/>
            </c:ext>
          </c:extLst>
        </c:ser>
        <c:ser>
          <c:idx val="5"/>
          <c:order val="5"/>
          <c:tx>
            <c:strRef>
              <c:f>Blad1!$A$7</c:f>
              <c:strCache>
                <c:ptCount val="1"/>
                <c:pt idx="0">
                  <c:v>Vuxen som bjuder</c:v>
                </c:pt>
              </c:strCache>
            </c:strRef>
          </c:tx>
          <c:marker>
            <c:symbol val="none"/>
          </c:marker>
          <c:cat>
            <c:strRef>
              <c:f>Blad1!$B$1:$K$1</c:f>
              <c:strCache>
                <c:ptCount val="10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  <c:pt idx="9">
                  <c:v>2026</c:v>
                </c:pt>
              </c:strCache>
            </c:strRef>
          </c:cat>
          <c:val>
            <c:numRef>
              <c:f>Blad1!$B$7:$K$7</c:f>
              <c:numCache>
                <c:formatCode>General</c:formatCode>
                <c:ptCount val="10"/>
                <c:pt idx="0">
                  <c:v>19.399999999999999</c:v>
                </c:pt>
                <c:pt idx="1">
                  <c:v>24.3</c:v>
                </c:pt>
                <c:pt idx="2">
                  <c:v>19.399999999999999</c:v>
                </c:pt>
                <c:pt idx="3">
                  <c:v>14.3</c:v>
                </c:pt>
                <c:pt idx="4">
                  <c:v>19.399999999999999</c:v>
                </c:pt>
                <c:pt idx="5">
                  <c:v>8.3000000000000007</c:v>
                </c:pt>
                <c:pt idx="6">
                  <c:v>8.9</c:v>
                </c:pt>
                <c:pt idx="7">
                  <c:v>13</c:v>
                </c:pt>
                <c:pt idx="8">
                  <c:v>24.2</c:v>
                </c:pt>
                <c:pt idx="9">
                  <c:v>9.5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E5-43A7-88CD-AE34DE0A2D02}"/>
            </c:ext>
          </c:extLst>
        </c:ser>
        <c:ser>
          <c:idx val="6"/>
          <c:order val="6"/>
          <c:tx>
            <c:strRef>
              <c:f>Blad1!$A$8</c:f>
              <c:strCache>
                <c:ptCount val="1"/>
                <c:pt idx="0">
                  <c:v>Vuxen som köper ut åt mig</c:v>
                </c:pt>
              </c:strCache>
            </c:strRef>
          </c:tx>
          <c:marker>
            <c:symbol val="none"/>
          </c:marker>
          <c:cat>
            <c:strRef>
              <c:f>Blad1!$B$1:$K$1</c:f>
              <c:strCache>
                <c:ptCount val="10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  <c:pt idx="9">
                  <c:v>2026</c:v>
                </c:pt>
              </c:strCache>
            </c:strRef>
          </c:cat>
          <c:val>
            <c:numRef>
              <c:f>Blad1!$B$8:$K$8</c:f>
              <c:numCache>
                <c:formatCode>General</c:formatCode>
                <c:ptCount val="10"/>
                <c:pt idx="0">
                  <c:v>25</c:v>
                </c:pt>
                <c:pt idx="1">
                  <c:v>29.7</c:v>
                </c:pt>
                <c:pt idx="2">
                  <c:v>41.7</c:v>
                </c:pt>
                <c:pt idx="3">
                  <c:v>42.9</c:v>
                </c:pt>
                <c:pt idx="4">
                  <c:v>52.8</c:v>
                </c:pt>
                <c:pt idx="5">
                  <c:v>13.9</c:v>
                </c:pt>
                <c:pt idx="6">
                  <c:v>26.7</c:v>
                </c:pt>
                <c:pt idx="7">
                  <c:v>30.4</c:v>
                </c:pt>
                <c:pt idx="8">
                  <c:v>39.4</c:v>
                </c:pt>
                <c:pt idx="9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68-4395-9E7C-CF941FA0F6C3}"/>
            </c:ext>
          </c:extLst>
        </c:ser>
        <c:ser>
          <c:idx val="7"/>
          <c:order val="7"/>
          <c:tx>
            <c:strRef>
              <c:f>Blad1!$A$9</c:f>
              <c:strCache>
                <c:ptCount val="1"/>
                <c:pt idx="0">
                  <c:v>Köper själv på restaurang</c:v>
                </c:pt>
              </c:strCache>
            </c:strRef>
          </c:tx>
          <c:marker>
            <c:symbol val="none"/>
          </c:marker>
          <c:cat>
            <c:strRef>
              <c:f>Blad1!$B$1:$K$1</c:f>
              <c:strCache>
                <c:ptCount val="10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  <c:pt idx="9">
                  <c:v>2026</c:v>
                </c:pt>
              </c:strCache>
            </c:strRef>
          </c:cat>
          <c:val>
            <c:numRef>
              <c:f>Blad1!$B$9:$K$9</c:f>
              <c:numCache>
                <c:formatCode>General</c:formatCode>
                <c:ptCount val="10"/>
                <c:pt idx="0">
                  <c:v>0</c:v>
                </c:pt>
                <c:pt idx="1">
                  <c:v>10.8</c:v>
                </c:pt>
                <c:pt idx="2">
                  <c:v>5.6</c:v>
                </c:pt>
                <c:pt idx="3">
                  <c:v>5.7</c:v>
                </c:pt>
                <c:pt idx="4">
                  <c:v>2.8</c:v>
                </c:pt>
                <c:pt idx="5">
                  <c:v>0</c:v>
                </c:pt>
                <c:pt idx="6">
                  <c:v>4.4000000000000004</c:v>
                </c:pt>
                <c:pt idx="7">
                  <c:v>4.3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26-4A65-8368-86220E0E05E0}"/>
            </c:ext>
          </c:extLst>
        </c:ser>
        <c:ser>
          <c:idx val="8"/>
          <c:order val="8"/>
          <c:tx>
            <c:strRef>
              <c:f>Blad1!$A$10</c:f>
              <c:strCache>
                <c:ptCount val="1"/>
                <c:pt idx="0">
                  <c:v>Köper själv i affär</c:v>
                </c:pt>
              </c:strCache>
            </c:strRef>
          </c:tx>
          <c:marker>
            <c:symbol val="none"/>
          </c:marker>
          <c:cat>
            <c:strRef>
              <c:f>Blad1!$B$1:$K$1</c:f>
              <c:strCache>
                <c:ptCount val="10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  <c:pt idx="9">
                  <c:v>2026</c:v>
                </c:pt>
              </c:strCache>
            </c:strRef>
          </c:cat>
          <c:val>
            <c:numRef>
              <c:f>Blad1!$B$10:$K$10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2.8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A6-4FF1-9CC8-9551C04CDF73}"/>
            </c:ext>
          </c:extLst>
        </c:ser>
        <c:ser>
          <c:idx val="9"/>
          <c:order val="9"/>
          <c:tx>
            <c:strRef>
              <c:f>Blad1!$A$11</c:f>
              <c:strCache>
                <c:ptCount val="1"/>
                <c:pt idx="0">
                  <c:v>Köper själv via sociala medier</c:v>
                </c:pt>
              </c:strCache>
            </c:strRef>
          </c:tx>
          <c:marker>
            <c:symbol val="none"/>
          </c:marker>
          <c:cat>
            <c:strRef>
              <c:f>Blad1!$B$1:$K$1</c:f>
              <c:strCache>
                <c:ptCount val="10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  <c:pt idx="9">
                  <c:v>2026</c:v>
                </c:pt>
              </c:strCache>
            </c:strRef>
          </c:cat>
          <c:val>
            <c:numRef>
              <c:f>Blad1!$B$11:$K$11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2.8</c:v>
                </c:pt>
                <c:pt idx="6">
                  <c:v>0</c:v>
                </c:pt>
                <c:pt idx="7">
                  <c:v>0</c:v>
                </c:pt>
                <c:pt idx="8">
                  <c:v>9.1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A6-4FF1-9CC8-9551C04CDF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2534912"/>
        <c:axId val="122540800"/>
      </c:lineChart>
      <c:catAx>
        <c:axId val="122534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/>
          <a:lstStyle/>
          <a:p>
            <a:pPr>
              <a:defRPr sz="1200">
                <a:latin typeface="Calibri Light" pitchFamily="34" charset="0"/>
              </a:defRPr>
            </a:pPr>
            <a:endParaRPr lang="sv-SE"/>
          </a:p>
        </c:txPr>
        <c:crossAx val="122540800"/>
        <c:crosses val="autoZero"/>
        <c:auto val="1"/>
        <c:lblAlgn val="ctr"/>
        <c:lblOffset val="100"/>
        <c:noMultiLvlLbl val="0"/>
      </c:catAx>
      <c:valAx>
        <c:axId val="12254080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v-SE" b="0" dirty="0">
                    <a:latin typeface="Calibri Light" pitchFamily="34" charset="0"/>
                  </a:rPr>
                  <a:t>Andel i</a:t>
                </a:r>
                <a:r>
                  <a:rPr lang="sv-SE" b="0" baseline="0" dirty="0">
                    <a:latin typeface="Calibri Light" pitchFamily="34" charset="0"/>
                  </a:rPr>
                  <a:t> procent</a:t>
                </a:r>
                <a:endParaRPr lang="sv-SE" b="0" dirty="0">
                  <a:latin typeface="Calibri Light" pitchFamily="34" charset="0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 Light" pitchFamily="34" charset="0"/>
              </a:defRPr>
            </a:pPr>
            <a:endParaRPr lang="sv-SE"/>
          </a:p>
        </c:txPr>
        <c:crossAx val="122534912"/>
        <c:crosses val="autoZero"/>
        <c:crossBetween val="between"/>
      </c:valAx>
      <c:spPr>
        <a:noFill/>
        <a:ln w="25402">
          <a:noFill/>
        </a:ln>
      </c:spPr>
    </c:plotArea>
    <c:legend>
      <c:legendPos val="r"/>
      <c:layout>
        <c:manualLayout>
          <c:xMode val="edge"/>
          <c:yMode val="edge"/>
          <c:x val="0.70959001652571208"/>
          <c:y val="3.814127512752534E-2"/>
          <c:w val="0.28115072421502868"/>
          <c:h val="0.7834155957527712"/>
        </c:manualLayout>
      </c:layout>
      <c:overlay val="0"/>
      <c:txPr>
        <a:bodyPr/>
        <a:lstStyle/>
        <a:p>
          <a:pPr>
            <a:defRPr sz="1200" baseline="0">
              <a:latin typeface="Calibri Light" pitchFamily="34" charset="0"/>
            </a:defRPr>
          </a:pPr>
          <a:endParaRPr lang="sv-SE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sv-SE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301825119082337"/>
          <c:y val="4.4861391929187609E-2"/>
          <c:w val="0.62114525614853699"/>
          <c:h val="0.84317326500459877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Nej, mina föräldrar tillåter inte att jag dricker alkohol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cat>
            <c:strRef>
              <c:f>Blad1!$A$2:$A$5</c:f>
              <c:strCache>
                <c:ptCount val="4"/>
                <c:pt idx="0">
                  <c:v>Årskurs 7</c:v>
                </c:pt>
                <c:pt idx="1">
                  <c:v>Årskurs 8</c:v>
                </c:pt>
                <c:pt idx="2">
                  <c:v>Årskurs 9</c:v>
                </c:pt>
                <c:pt idx="3">
                  <c:v>Gy 1</c:v>
                </c:pt>
              </c:strCache>
            </c:strRef>
          </c:cat>
          <c:val>
            <c:numRef>
              <c:f>Blad1!$B$2:$B$5</c:f>
              <c:numCache>
                <c:formatCode>General</c:formatCode>
                <c:ptCount val="4"/>
                <c:pt idx="0">
                  <c:v>95.9</c:v>
                </c:pt>
                <c:pt idx="1">
                  <c:v>83.2</c:v>
                </c:pt>
                <c:pt idx="2">
                  <c:v>87.9</c:v>
                </c:pt>
                <c:pt idx="3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5C-408F-9170-0E17EC0F54A4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Jag vet inte om mina föräldrar tillåter att jag dricker alkohol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Blad1!$A$2:$A$5</c:f>
              <c:strCache>
                <c:ptCount val="4"/>
                <c:pt idx="0">
                  <c:v>Årskurs 7</c:v>
                </c:pt>
                <c:pt idx="1">
                  <c:v>Årskurs 8</c:v>
                </c:pt>
                <c:pt idx="2">
                  <c:v>Årskurs 9</c:v>
                </c:pt>
                <c:pt idx="3">
                  <c:v>Gy 1</c:v>
                </c:pt>
              </c:strCache>
            </c:strRef>
          </c:cat>
          <c:val>
            <c:numRef>
              <c:f>Blad1!$C$2:$C$5</c:f>
              <c:numCache>
                <c:formatCode>General</c:formatCode>
                <c:ptCount val="4"/>
                <c:pt idx="0">
                  <c:v>3.1</c:v>
                </c:pt>
                <c:pt idx="1">
                  <c:v>15.9</c:v>
                </c:pt>
                <c:pt idx="2">
                  <c:v>8.8000000000000007</c:v>
                </c:pt>
                <c:pt idx="3">
                  <c:v>14.3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5C-408F-9170-0E17EC0F54A4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Ja, mina föräldrar tillåter att jag dricker alkohol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cat>
            <c:strRef>
              <c:f>Blad1!$A$2:$A$5</c:f>
              <c:strCache>
                <c:ptCount val="4"/>
                <c:pt idx="0">
                  <c:v>Årskurs 7</c:v>
                </c:pt>
                <c:pt idx="1">
                  <c:v>Årskurs 8</c:v>
                </c:pt>
                <c:pt idx="2">
                  <c:v>Årskurs 9</c:v>
                </c:pt>
                <c:pt idx="3">
                  <c:v>Gy 1</c:v>
                </c:pt>
              </c:strCache>
            </c:strRef>
          </c:cat>
          <c:val>
            <c:numRef>
              <c:f>Blad1!$D$2:$D$5</c:f>
              <c:numCache>
                <c:formatCode>General</c:formatCode>
                <c:ptCount val="4"/>
                <c:pt idx="0">
                  <c:v>1</c:v>
                </c:pt>
                <c:pt idx="1">
                  <c:v>0.9</c:v>
                </c:pt>
                <c:pt idx="2">
                  <c:v>3.3</c:v>
                </c:pt>
                <c:pt idx="3">
                  <c:v>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95C-408F-9170-0E17EC0F54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22593664"/>
        <c:axId val="122595200"/>
      </c:barChart>
      <c:catAx>
        <c:axId val="1225936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Calibri Light" pitchFamily="34" charset="0"/>
              </a:defRPr>
            </a:pPr>
            <a:endParaRPr lang="sv-SE"/>
          </a:p>
        </c:txPr>
        <c:crossAx val="122595200"/>
        <c:crosses val="autoZero"/>
        <c:auto val="1"/>
        <c:lblAlgn val="ctr"/>
        <c:lblOffset val="100"/>
        <c:noMultiLvlLbl val="0"/>
      </c:catAx>
      <c:valAx>
        <c:axId val="122595200"/>
        <c:scaling>
          <c:orientation val="minMax"/>
          <c:min val="0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 Light" pitchFamily="34" charset="0"/>
              </a:defRPr>
            </a:pPr>
            <a:endParaRPr lang="sv-SE"/>
          </a:p>
        </c:txPr>
        <c:crossAx val="1225936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944128511713804"/>
          <c:y val="9.4981112306927809E-2"/>
          <c:w val="0.23129945562360318"/>
          <c:h val="0.81284358709958593"/>
        </c:manualLayout>
      </c:layout>
      <c:overlay val="0"/>
      <c:txPr>
        <a:bodyPr/>
        <a:lstStyle/>
        <a:p>
          <a:pPr>
            <a:defRPr sz="1600">
              <a:latin typeface="Calibri Light" pitchFamily="34" charset="0"/>
            </a:defRPr>
          </a:pPr>
          <a:endParaRPr lang="sv-SE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sv-SE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646750753378049"/>
          <c:y val="3.9249326607398251E-2"/>
          <c:w val="0.69944225721784781"/>
          <c:h val="0.80950087307386298"/>
        </c:manualLayout>
      </c:layout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röker</c:v>
                </c:pt>
              </c:strCache>
            </c:strRef>
          </c:tx>
          <c:marker>
            <c:symbol val="none"/>
          </c:marker>
          <c:cat>
            <c:numRef>
              <c:f>Blad1!$A$2:$A$13</c:f>
              <c:numCache>
                <c:formatCode>General</c:formatCode>
                <c:ptCount val="12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</c:numCache>
            </c:numRef>
          </c:cat>
          <c:val>
            <c:numRef>
              <c:f>Blad1!$B$2:$B$13</c:f>
              <c:numCache>
                <c:formatCode>General</c:formatCode>
                <c:ptCount val="12"/>
                <c:pt idx="0">
                  <c:v>78.87</c:v>
                </c:pt>
                <c:pt idx="1">
                  <c:v>89.23</c:v>
                </c:pt>
                <c:pt idx="2">
                  <c:v>92.5</c:v>
                </c:pt>
                <c:pt idx="3">
                  <c:v>81.099999999999994</c:v>
                </c:pt>
                <c:pt idx="4">
                  <c:v>80.400000000000006</c:v>
                </c:pt>
                <c:pt idx="5">
                  <c:v>80.5</c:v>
                </c:pt>
                <c:pt idx="6">
                  <c:v>83.8</c:v>
                </c:pt>
                <c:pt idx="7">
                  <c:v>86.3</c:v>
                </c:pt>
                <c:pt idx="8">
                  <c:v>82.7</c:v>
                </c:pt>
                <c:pt idx="9">
                  <c:v>84.5</c:v>
                </c:pt>
                <c:pt idx="10">
                  <c:v>81.900000000000006</c:v>
                </c:pt>
                <c:pt idx="11">
                  <c:v>85.7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EE-457E-ADEE-FE7D8D4F1371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snusar</c:v>
                </c:pt>
              </c:strCache>
            </c:strRef>
          </c:tx>
          <c:marker>
            <c:symbol val="none"/>
          </c:marker>
          <c:cat>
            <c:numRef>
              <c:f>Blad1!$A$2:$A$13</c:f>
              <c:numCache>
                <c:formatCode>General</c:formatCode>
                <c:ptCount val="12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</c:numCache>
            </c:numRef>
          </c:cat>
          <c:val>
            <c:numRef>
              <c:f>Blad1!$C$2:$C$13</c:f>
              <c:numCache>
                <c:formatCode>General</c:formatCode>
                <c:ptCount val="12"/>
                <c:pt idx="0">
                  <c:v>64.790000000000006</c:v>
                </c:pt>
                <c:pt idx="1">
                  <c:v>84.04</c:v>
                </c:pt>
                <c:pt idx="2">
                  <c:v>80.2</c:v>
                </c:pt>
                <c:pt idx="3">
                  <c:v>77.8</c:v>
                </c:pt>
                <c:pt idx="4">
                  <c:v>71.599999999999994</c:v>
                </c:pt>
                <c:pt idx="5">
                  <c:v>72.099999999999994</c:v>
                </c:pt>
                <c:pt idx="6">
                  <c:v>80</c:v>
                </c:pt>
                <c:pt idx="7">
                  <c:v>76.900000000000006</c:v>
                </c:pt>
                <c:pt idx="8">
                  <c:v>77.5</c:v>
                </c:pt>
                <c:pt idx="9">
                  <c:v>71.3</c:v>
                </c:pt>
                <c:pt idx="10">
                  <c:v>73.3</c:v>
                </c:pt>
                <c:pt idx="11">
                  <c:v>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8EE-457E-ADEE-FE7D8D4F1371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dricker alkohol</c:v>
                </c:pt>
              </c:strCache>
            </c:strRef>
          </c:tx>
          <c:marker>
            <c:symbol val="none"/>
          </c:marker>
          <c:cat>
            <c:numRef>
              <c:f>Blad1!$A$2:$A$13</c:f>
              <c:numCache>
                <c:formatCode>General</c:formatCode>
                <c:ptCount val="12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</c:numCache>
            </c:numRef>
          </c:cat>
          <c:val>
            <c:numRef>
              <c:f>Blad1!$D$2:$D$13</c:f>
              <c:numCache>
                <c:formatCode>General</c:formatCode>
                <c:ptCount val="12"/>
                <c:pt idx="0">
                  <c:v>45.83</c:v>
                </c:pt>
                <c:pt idx="1">
                  <c:v>66.67</c:v>
                </c:pt>
                <c:pt idx="2">
                  <c:v>69.099999999999994</c:v>
                </c:pt>
                <c:pt idx="3">
                  <c:v>64.400000000000006</c:v>
                </c:pt>
                <c:pt idx="4">
                  <c:v>75.2</c:v>
                </c:pt>
                <c:pt idx="5">
                  <c:v>74.7</c:v>
                </c:pt>
                <c:pt idx="6">
                  <c:v>70.5</c:v>
                </c:pt>
                <c:pt idx="7">
                  <c:v>75.2</c:v>
                </c:pt>
                <c:pt idx="8">
                  <c:v>68.2</c:v>
                </c:pt>
                <c:pt idx="9">
                  <c:v>73.599999999999994</c:v>
                </c:pt>
                <c:pt idx="10">
                  <c:v>75.2</c:v>
                </c:pt>
                <c:pt idx="11">
                  <c:v>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8EE-457E-ADEE-FE7D8D4F1371}"/>
            </c:ext>
          </c:extLst>
        </c:ser>
        <c:ser>
          <c:idx val="3"/>
          <c:order val="3"/>
          <c:tx>
            <c:strRef>
              <c:f>Blad1!$E$1</c:f>
              <c:strCache>
                <c:ptCount val="1"/>
                <c:pt idx="0">
                  <c:v>vejpar</c:v>
                </c:pt>
              </c:strCache>
            </c:strRef>
          </c:tx>
          <c:marker>
            <c:symbol val="none"/>
          </c:marker>
          <c:cat>
            <c:numRef>
              <c:f>Blad1!$A$2:$A$13</c:f>
              <c:numCache>
                <c:formatCode>General</c:formatCode>
                <c:ptCount val="12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</c:numCache>
            </c:numRef>
          </c:cat>
          <c:val>
            <c:numRef>
              <c:f>Blad1!$E$2:$E$13</c:f>
              <c:numCache>
                <c:formatCode>General</c:formatCode>
                <c:ptCount val="12"/>
                <c:pt idx="10">
                  <c:v>75.2</c:v>
                </c:pt>
                <c:pt idx="11">
                  <c:v>82.9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DF-44CD-9734-49821BD550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2363904"/>
        <c:axId val="122365440"/>
      </c:lineChart>
      <c:catAx>
        <c:axId val="1223639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Calibri Light" pitchFamily="34" charset="0"/>
              </a:defRPr>
            </a:pPr>
            <a:endParaRPr lang="sv-SE"/>
          </a:p>
        </c:txPr>
        <c:crossAx val="122365440"/>
        <c:crosses val="autoZero"/>
        <c:auto val="1"/>
        <c:lblAlgn val="ctr"/>
        <c:lblOffset val="100"/>
        <c:noMultiLvlLbl val="0"/>
      </c:catAx>
      <c:valAx>
        <c:axId val="122365440"/>
        <c:scaling>
          <c:orientation val="minMax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v-SE" sz="2000" b="0" dirty="0">
                    <a:latin typeface="Calibri Light" pitchFamily="34" charset="0"/>
                  </a:rPr>
                  <a:t>Andel i procent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 Light" pitchFamily="34" charset="0"/>
              </a:defRPr>
            </a:pPr>
            <a:endParaRPr lang="sv-SE"/>
          </a:p>
        </c:txPr>
        <c:crossAx val="1223639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516902401088753"/>
          <c:y val="8.5737554637543442E-2"/>
          <c:w val="0.18483097598911247"/>
          <c:h val="0.57248899295022959"/>
        </c:manualLayout>
      </c:layout>
      <c:overlay val="0"/>
      <c:txPr>
        <a:bodyPr/>
        <a:lstStyle/>
        <a:p>
          <a:pPr>
            <a:defRPr>
              <a:latin typeface="Calibri Light" panose="020F0302020204030204" pitchFamily="34" charset="0"/>
            </a:defRPr>
          </a:pPr>
          <a:endParaRPr lang="sv-SE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sv-SE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336273937979972E-2"/>
          <c:y val="4.4861391929187228E-2"/>
          <c:w val="0.63875522504131432"/>
          <c:h val="0.84317326500459677"/>
        </c:manualLayout>
      </c:layout>
      <c:lineChart>
        <c:grouping val="standard"/>
        <c:varyColors val="0"/>
        <c:ser>
          <c:idx val="0"/>
          <c:order val="0"/>
          <c:tx>
            <c:strRef>
              <c:f>Blad1!$A$2</c:f>
              <c:strCache>
                <c:ptCount val="1"/>
                <c:pt idx="0">
                  <c:v>Åkt bil med berusad förare</c:v>
                </c:pt>
              </c:strCache>
            </c:strRef>
          </c:tx>
          <c:marker>
            <c:symbol val="none"/>
          </c:marker>
          <c:cat>
            <c:strRef>
              <c:f>Blad1!$B$1:$K$1</c:f>
              <c:strCache>
                <c:ptCount val="10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  <c:pt idx="9">
                  <c:v>2026</c:v>
                </c:pt>
              </c:strCache>
            </c:strRef>
          </c:cat>
          <c:val>
            <c:numRef>
              <c:f>Blad1!$B$2:$K$2</c:f>
              <c:numCache>
                <c:formatCode>General</c:formatCode>
                <c:ptCount val="10"/>
                <c:pt idx="0">
                  <c:v>16</c:v>
                </c:pt>
                <c:pt idx="1">
                  <c:v>15.599999999999994</c:v>
                </c:pt>
                <c:pt idx="2">
                  <c:v>6.9000000000000057</c:v>
                </c:pt>
                <c:pt idx="3">
                  <c:v>5.7000000000000028</c:v>
                </c:pt>
                <c:pt idx="4">
                  <c:v>5.7</c:v>
                </c:pt>
                <c:pt idx="5">
                  <c:v>4.3</c:v>
                </c:pt>
                <c:pt idx="6">
                  <c:v>10.1</c:v>
                </c:pt>
                <c:pt idx="7">
                  <c:v>3.1</c:v>
                </c:pt>
                <c:pt idx="8">
                  <c:v>4.7999999999999972</c:v>
                </c:pt>
                <c:pt idx="9">
                  <c:v>1.9000000000000057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48-479B-94A0-747E6991FE29}"/>
            </c:ext>
          </c:extLst>
        </c:ser>
        <c:ser>
          <c:idx val="1"/>
          <c:order val="1"/>
          <c:tx>
            <c:strRef>
              <c:f>Blad1!$A$3</c:f>
              <c:strCache>
                <c:ptCount val="1"/>
                <c:pt idx="0">
                  <c:v>Åkt moped/A-traktor med berusad förare</c:v>
                </c:pt>
              </c:strCache>
            </c:strRef>
          </c:tx>
          <c:marker>
            <c:symbol val="none"/>
          </c:marker>
          <c:cat>
            <c:strRef>
              <c:f>Blad1!$B$1:$K$1</c:f>
              <c:strCache>
                <c:ptCount val="10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  <c:pt idx="9">
                  <c:v>2026</c:v>
                </c:pt>
              </c:strCache>
            </c:strRef>
          </c:cat>
          <c:val>
            <c:numRef>
              <c:f>Blad1!$B$3:$K$3</c:f>
              <c:numCache>
                <c:formatCode>General</c:formatCode>
                <c:ptCount val="10"/>
                <c:pt idx="0">
                  <c:v>13.599999999999994</c:v>
                </c:pt>
                <c:pt idx="1">
                  <c:v>12.200000000000003</c:v>
                </c:pt>
                <c:pt idx="2">
                  <c:v>6.9000000000000057</c:v>
                </c:pt>
                <c:pt idx="3">
                  <c:v>7.0999999999999943</c:v>
                </c:pt>
                <c:pt idx="4">
                  <c:v>1.9</c:v>
                </c:pt>
                <c:pt idx="5">
                  <c:v>7.7</c:v>
                </c:pt>
                <c:pt idx="6">
                  <c:v>5.4</c:v>
                </c:pt>
                <c:pt idx="7">
                  <c:v>10.1</c:v>
                </c:pt>
                <c:pt idx="8">
                  <c:v>9.5999999999999943</c:v>
                </c:pt>
                <c:pt idx="9">
                  <c:v>4.7999999999999972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6B4-44A6-A59A-46B2FAD503A5}"/>
            </c:ext>
          </c:extLst>
        </c:ser>
        <c:ser>
          <c:idx val="2"/>
          <c:order val="2"/>
          <c:tx>
            <c:strRef>
              <c:f>Blad1!$A$4</c:f>
              <c:strCache>
                <c:ptCount val="1"/>
                <c:pt idx="0">
                  <c:v>Kört moped/A-traktor berusad</c:v>
                </c:pt>
              </c:strCache>
            </c:strRef>
          </c:tx>
          <c:marker>
            <c:symbol val="none"/>
          </c:marker>
          <c:cat>
            <c:strRef>
              <c:f>Blad1!$B$1:$K$1</c:f>
              <c:strCache>
                <c:ptCount val="10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  <c:pt idx="9">
                  <c:v>2026</c:v>
                </c:pt>
              </c:strCache>
            </c:strRef>
          </c:cat>
          <c:val>
            <c:numRef>
              <c:f>Blad1!$B$4:$K$4</c:f>
              <c:numCache>
                <c:formatCode>General</c:formatCode>
                <c:ptCount val="10"/>
                <c:pt idx="0">
                  <c:v>12.5</c:v>
                </c:pt>
                <c:pt idx="1">
                  <c:v>8.7999999999999972</c:v>
                </c:pt>
                <c:pt idx="2">
                  <c:v>5</c:v>
                </c:pt>
                <c:pt idx="3">
                  <c:v>5.7000000000000028</c:v>
                </c:pt>
                <c:pt idx="4">
                  <c:v>2.9</c:v>
                </c:pt>
                <c:pt idx="5">
                  <c:v>2.6</c:v>
                </c:pt>
                <c:pt idx="6">
                  <c:v>3.1</c:v>
                </c:pt>
                <c:pt idx="7">
                  <c:v>7</c:v>
                </c:pt>
                <c:pt idx="8">
                  <c:v>6.7000000000000028</c:v>
                </c:pt>
                <c:pt idx="9">
                  <c:v>3.7999999999999972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4C-48B1-A75C-943374FD12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7644032"/>
        <c:axId val="107645568"/>
      </c:lineChart>
      <c:catAx>
        <c:axId val="1076440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07645568"/>
        <c:crosses val="autoZero"/>
        <c:auto val="1"/>
        <c:lblAlgn val="ctr"/>
        <c:lblOffset val="100"/>
        <c:noMultiLvlLbl val="0"/>
      </c:catAx>
      <c:valAx>
        <c:axId val="107645568"/>
        <c:scaling>
          <c:orientation val="minMax"/>
          <c:max val="20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sv-SE" b="0"/>
                  <a:t>Andel i procent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crossAx val="1076440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280754836201035"/>
          <c:y val="0.17624426006133942"/>
          <c:w val="0.25719245163798971"/>
          <c:h val="0.42022283434486768"/>
        </c:manualLayout>
      </c:layout>
      <c:overlay val="0"/>
      <c:txPr>
        <a:bodyPr/>
        <a:lstStyle/>
        <a:p>
          <a:pPr>
            <a:defRPr sz="1400"/>
          </a:pPr>
          <a:endParaRPr lang="sv-SE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Calibri Light" panose="020F0302020204030204" pitchFamily="34" charset="0"/>
          <a:cs typeface="Calibri Light" panose="020F0302020204030204" pitchFamily="34" charset="0"/>
        </a:defRPr>
      </a:pPr>
      <a:endParaRPr lang="sv-SE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47363176825119"/>
          <c:y val="4.4335316042132943E-2"/>
          <c:w val="0.65725976961213184"/>
          <c:h val="0.85015785590823401"/>
        </c:manualLayout>
      </c:layout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Vet någon som kan ge eller sälja narkotika</c:v>
                </c:pt>
              </c:strCache>
            </c:strRef>
          </c:tx>
          <c:spPr>
            <a:ln w="28575" cap="rnd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Blad1!$A$2:$A$13</c:f>
              <c:numCache>
                <c:formatCode>General</c:formatCode>
                <c:ptCount val="12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</c:numCache>
            </c:numRef>
          </c:cat>
          <c:val>
            <c:numRef>
              <c:f>Blad1!$B$2:$B$13</c:f>
              <c:numCache>
                <c:formatCode>General</c:formatCode>
                <c:ptCount val="12"/>
                <c:pt idx="0">
                  <c:v>40.54</c:v>
                </c:pt>
                <c:pt idx="1">
                  <c:v>37.64</c:v>
                </c:pt>
                <c:pt idx="2">
                  <c:v>35.799999999999997</c:v>
                </c:pt>
                <c:pt idx="3">
                  <c:v>36.299999999999997</c:v>
                </c:pt>
                <c:pt idx="4">
                  <c:v>25.5</c:v>
                </c:pt>
                <c:pt idx="5">
                  <c:v>27.5</c:v>
                </c:pt>
                <c:pt idx="6">
                  <c:v>44.7</c:v>
                </c:pt>
                <c:pt idx="7">
                  <c:v>29</c:v>
                </c:pt>
                <c:pt idx="8">
                  <c:v>32.6</c:v>
                </c:pt>
                <c:pt idx="9">
                  <c:v>27.1</c:v>
                </c:pt>
                <c:pt idx="10">
                  <c:v>24.8</c:v>
                </c:pt>
                <c:pt idx="11">
                  <c:v>15.2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0F-4A22-893E-C0BA601C4775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Har blivit erbjuden narkotika</c:v>
                </c:pt>
              </c:strCache>
            </c:strRef>
          </c:tx>
          <c:spPr>
            <a:ln w="28575" cap="rnd" cmpd="sng" algn="ctr">
              <a:solidFill>
                <a:schemeClr val="accent5"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Blad1!$A$2:$A$13</c:f>
              <c:numCache>
                <c:formatCode>General</c:formatCode>
                <c:ptCount val="12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</c:numCache>
            </c:numRef>
          </c:cat>
          <c:val>
            <c:numRef>
              <c:f>Blad1!$C$2:$C$13</c:f>
              <c:numCache>
                <c:formatCode>General</c:formatCode>
                <c:ptCount val="12"/>
                <c:pt idx="0">
                  <c:v>24.32</c:v>
                </c:pt>
                <c:pt idx="1">
                  <c:v>15.05</c:v>
                </c:pt>
                <c:pt idx="2">
                  <c:v>21</c:v>
                </c:pt>
                <c:pt idx="3">
                  <c:v>17.600000000000001</c:v>
                </c:pt>
                <c:pt idx="4">
                  <c:v>20.6</c:v>
                </c:pt>
                <c:pt idx="5">
                  <c:v>17.2</c:v>
                </c:pt>
                <c:pt idx="6">
                  <c:v>21.4</c:v>
                </c:pt>
                <c:pt idx="7">
                  <c:v>17.100000000000001</c:v>
                </c:pt>
                <c:pt idx="8">
                  <c:v>25.8</c:v>
                </c:pt>
                <c:pt idx="9">
                  <c:v>21.7</c:v>
                </c:pt>
                <c:pt idx="10">
                  <c:v>16.2</c:v>
                </c:pt>
                <c:pt idx="11">
                  <c:v>11.4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40F-4A22-893E-C0BA601C4775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Har använt narkotika</c:v>
                </c:pt>
              </c:strCache>
            </c:strRef>
          </c:tx>
          <c:spPr>
            <a:ln w="28575" cap="rnd" cmpd="sng" algn="ctr">
              <a:solidFill>
                <a:schemeClr val="accent4"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Blad1!$A$2:$A$13</c:f>
              <c:numCache>
                <c:formatCode>General</c:formatCode>
                <c:ptCount val="12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</c:numCache>
            </c:numRef>
          </c:cat>
          <c:val>
            <c:numRef>
              <c:f>Blad1!$D$2:$D$13</c:f>
              <c:numCache>
                <c:formatCode>General</c:formatCode>
                <c:ptCount val="12"/>
                <c:pt idx="0">
                  <c:v>8.2200000000000006</c:v>
                </c:pt>
                <c:pt idx="1">
                  <c:v>6.45</c:v>
                </c:pt>
                <c:pt idx="2">
                  <c:v>3.8</c:v>
                </c:pt>
                <c:pt idx="3">
                  <c:v>6.7</c:v>
                </c:pt>
                <c:pt idx="4">
                  <c:v>5.9</c:v>
                </c:pt>
                <c:pt idx="5">
                  <c:v>3.5</c:v>
                </c:pt>
                <c:pt idx="6">
                  <c:v>8.6</c:v>
                </c:pt>
                <c:pt idx="7">
                  <c:v>3.4</c:v>
                </c:pt>
                <c:pt idx="8">
                  <c:v>4.7</c:v>
                </c:pt>
                <c:pt idx="9">
                  <c:v>7.8</c:v>
                </c:pt>
                <c:pt idx="10">
                  <c:v>2.9</c:v>
                </c:pt>
                <c:pt idx="11">
                  <c:v>2.9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40F-4A22-893E-C0BA601C47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3770368"/>
        <c:axId val="144642432"/>
      </c:lineChart>
      <c:catAx>
        <c:axId val="1437703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Calibri Light" pitchFamily="34" charset="0"/>
                <a:ea typeface="+mn-ea"/>
                <a:cs typeface="+mn-cs"/>
              </a:defRPr>
            </a:pPr>
            <a:endParaRPr lang="sv-SE"/>
          </a:p>
        </c:txPr>
        <c:crossAx val="144642432"/>
        <c:crosses val="autoZero"/>
        <c:auto val="1"/>
        <c:lblAlgn val="ctr"/>
        <c:lblOffset val="100"/>
        <c:noMultiLvlLbl val="0"/>
      </c:catAx>
      <c:valAx>
        <c:axId val="144642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v-SE" sz="2000" b="0" dirty="0">
                    <a:latin typeface="Calibri Light" pitchFamily="34" charset="0"/>
                  </a:rPr>
                  <a:t>Andel i procent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</c:title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Calibri Light" pitchFamily="34" charset="0"/>
                <a:ea typeface="+mn-ea"/>
                <a:cs typeface="+mn-cs"/>
              </a:defRPr>
            </a:pPr>
            <a:endParaRPr lang="sv-SE"/>
          </a:p>
        </c:txPr>
        <c:crossAx val="143770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8510510838922909"/>
          <c:y val="0.15288028076101012"/>
          <c:w val="0.20872205210459799"/>
          <c:h val="0.604587797116325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Calibri Light" pitchFamily="34" charset="0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800"/>
      </a:pPr>
      <a:endParaRPr lang="sv-SE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176825119082337"/>
          <c:y val="4.4861391929187353E-2"/>
          <c:w val="0.60706352678137454"/>
          <c:h val="0.781510807755166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Vet någon som kan ge eller sälja narkotika till mig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Blad1!$A$2:$A$4</c:f>
              <c:strCache>
                <c:ptCount val="3"/>
                <c:pt idx="0">
                  <c:v>Alla elever</c:v>
                </c:pt>
                <c:pt idx="1">
                  <c:v>Ej druckit alkohol</c:v>
                </c:pt>
                <c:pt idx="2">
                  <c:v>Druckit alkohol</c:v>
                </c:pt>
              </c:strCache>
            </c:strRef>
          </c:cat>
          <c:val>
            <c:numRef>
              <c:f>Blad1!$B$2:$B$4</c:f>
              <c:numCache>
                <c:formatCode>General</c:formatCode>
                <c:ptCount val="3"/>
                <c:pt idx="0">
                  <c:v>15.2</c:v>
                </c:pt>
                <c:pt idx="1">
                  <c:v>8.3000000000000007</c:v>
                </c:pt>
                <c:pt idx="2">
                  <c:v>42.9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52-4CA7-A55C-34DFE70E8A30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Har blivit erbjuden att prova narkotika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Blad1!$A$2:$A$4</c:f>
              <c:strCache>
                <c:ptCount val="3"/>
                <c:pt idx="0">
                  <c:v>Alla elever</c:v>
                </c:pt>
                <c:pt idx="1">
                  <c:v>Ej druckit alkohol</c:v>
                </c:pt>
                <c:pt idx="2">
                  <c:v>Druckit alkohol</c:v>
                </c:pt>
              </c:strCache>
            </c:strRef>
          </c:cat>
          <c:val>
            <c:numRef>
              <c:f>Blad1!$C$2:$C$4</c:f>
              <c:numCache>
                <c:formatCode>General</c:formatCode>
                <c:ptCount val="3"/>
                <c:pt idx="0">
                  <c:v>11.4</c:v>
                </c:pt>
                <c:pt idx="1">
                  <c:v>3.6</c:v>
                </c:pt>
                <c:pt idx="2">
                  <c:v>42.9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52-4CA7-A55C-34DFE70E8A30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Har använt narkotika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cat>
            <c:strRef>
              <c:f>Blad1!$A$2:$A$4</c:f>
              <c:strCache>
                <c:ptCount val="3"/>
                <c:pt idx="0">
                  <c:v>Alla elever</c:v>
                </c:pt>
                <c:pt idx="1">
                  <c:v>Ej druckit alkohol</c:v>
                </c:pt>
                <c:pt idx="2">
                  <c:v>Druckit alkohol</c:v>
                </c:pt>
              </c:strCache>
            </c:strRef>
          </c:cat>
          <c:val>
            <c:numRef>
              <c:f>Blad1!$D$2:$D$4</c:f>
              <c:numCache>
                <c:formatCode>General</c:formatCode>
                <c:ptCount val="3"/>
                <c:pt idx="0">
                  <c:v>2.9</c:v>
                </c:pt>
                <c:pt idx="1">
                  <c:v>0</c:v>
                </c:pt>
                <c:pt idx="2">
                  <c:v>14.3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52-4CA7-A55C-34DFE70E8A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5294080"/>
        <c:axId val="125295616"/>
      </c:barChart>
      <c:catAx>
        <c:axId val="125294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>
                <a:latin typeface="Calibri Light" pitchFamily="34" charset="0"/>
              </a:defRPr>
            </a:pPr>
            <a:endParaRPr lang="sv-SE"/>
          </a:p>
        </c:txPr>
        <c:crossAx val="125295616"/>
        <c:crosses val="autoZero"/>
        <c:auto val="1"/>
        <c:lblAlgn val="ctr"/>
        <c:lblOffset val="100"/>
        <c:noMultiLvlLbl val="0"/>
      </c:catAx>
      <c:valAx>
        <c:axId val="125295616"/>
        <c:scaling>
          <c:orientation val="minMax"/>
          <c:max val="6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v-SE" b="0" dirty="0">
                    <a:latin typeface="Calibri Light" pitchFamily="34" charset="0"/>
                  </a:rPr>
                  <a:t>Andel i procent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 Light" pitchFamily="34" charset="0"/>
              </a:defRPr>
            </a:pPr>
            <a:endParaRPr lang="sv-SE"/>
          </a:p>
        </c:txPr>
        <c:crossAx val="125294080"/>
        <c:crosses val="autoZero"/>
        <c:crossBetween val="between"/>
      </c:valAx>
      <c:spPr>
        <a:noFill/>
        <a:ln w="25402">
          <a:noFill/>
        </a:ln>
      </c:spPr>
    </c:plotArea>
    <c:legend>
      <c:legendPos val="r"/>
      <c:layout>
        <c:manualLayout>
          <c:xMode val="edge"/>
          <c:yMode val="edge"/>
          <c:x val="0.75278239525614854"/>
          <c:y val="0.1492347595417815"/>
          <c:w val="0.23795834548459224"/>
          <c:h val="0.63699150876841015"/>
        </c:manualLayout>
      </c:layout>
      <c:overlay val="0"/>
      <c:txPr>
        <a:bodyPr/>
        <a:lstStyle/>
        <a:p>
          <a:pPr>
            <a:defRPr sz="1600">
              <a:latin typeface="Calibri Light" pitchFamily="34" charset="0"/>
            </a:defRPr>
          </a:pPr>
          <a:endParaRPr lang="sv-SE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sv-SE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176825119082337"/>
          <c:y val="4.4861391929187387E-2"/>
          <c:w val="0.60706352678137454"/>
          <c:h val="0.781510807755166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Vet någon som kan ge eller sälja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Blad1!$A$2:$A$5</c:f>
              <c:strCache>
                <c:ptCount val="4"/>
                <c:pt idx="0">
                  <c:v>Alla elever</c:v>
                </c:pt>
                <c:pt idx="1">
                  <c:v>Har aldrig rökt</c:v>
                </c:pt>
                <c:pt idx="2">
                  <c:v>Har rökt/röker</c:v>
                </c:pt>
                <c:pt idx="3">
                  <c:v>Röker ibland eller dagligen</c:v>
                </c:pt>
              </c:strCache>
            </c:strRef>
          </c:cat>
          <c:val>
            <c:numRef>
              <c:f>Blad1!$B$2:$B$5</c:f>
              <c:numCache>
                <c:formatCode>General</c:formatCode>
                <c:ptCount val="4"/>
                <c:pt idx="0">
                  <c:v>15.2</c:v>
                </c:pt>
                <c:pt idx="1">
                  <c:v>10.1</c:v>
                </c:pt>
                <c:pt idx="2">
                  <c:v>30.8</c:v>
                </c:pt>
                <c:pt idx="3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90-439A-AE12-00264994296C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Har blivit erbjuden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Blad1!$A$2:$A$5</c:f>
              <c:strCache>
                <c:ptCount val="4"/>
                <c:pt idx="0">
                  <c:v>Alla elever</c:v>
                </c:pt>
                <c:pt idx="1">
                  <c:v>Har aldrig rökt</c:v>
                </c:pt>
                <c:pt idx="2">
                  <c:v>Har rökt/röker</c:v>
                </c:pt>
                <c:pt idx="3">
                  <c:v>Röker ibland eller dagligen</c:v>
                </c:pt>
              </c:strCache>
            </c:strRef>
          </c:cat>
          <c:val>
            <c:numRef>
              <c:f>Blad1!$C$2:$C$5</c:f>
              <c:numCache>
                <c:formatCode>General</c:formatCode>
                <c:ptCount val="4"/>
                <c:pt idx="0">
                  <c:v>11.4</c:v>
                </c:pt>
                <c:pt idx="1">
                  <c:v>5.0999999999999996</c:v>
                </c:pt>
                <c:pt idx="2">
                  <c:v>30.8</c:v>
                </c:pt>
                <c:pt idx="3">
                  <c:v>41.7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90-439A-AE12-00264994296C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Har använt narkotika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cat>
            <c:strRef>
              <c:f>Blad1!$A$2:$A$5</c:f>
              <c:strCache>
                <c:ptCount val="4"/>
                <c:pt idx="0">
                  <c:v>Alla elever</c:v>
                </c:pt>
                <c:pt idx="1">
                  <c:v>Har aldrig rökt</c:v>
                </c:pt>
                <c:pt idx="2">
                  <c:v>Har rökt/röker</c:v>
                </c:pt>
                <c:pt idx="3">
                  <c:v>Röker ibland eller dagligen</c:v>
                </c:pt>
              </c:strCache>
            </c:strRef>
          </c:cat>
          <c:val>
            <c:numRef>
              <c:f>Blad1!$D$2:$D$5</c:f>
              <c:numCache>
                <c:formatCode>General</c:formatCode>
                <c:ptCount val="4"/>
                <c:pt idx="0">
                  <c:v>2.9</c:v>
                </c:pt>
                <c:pt idx="1">
                  <c:v>0</c:v>
                </c:pt>
                <c:pt idx="2">
                  <c:v>11.5</c:v>
                </c:pt>
                <c:pt idx="3">
                  <c:v>16.7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F90-439A-AE12-0026499429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8028928"/>
        <c:axId val="118047104"/>
      </c:barChart>
      <c:catAx>
        <c:axId val="118028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>
                <a:latin typeface="Calibri Light" pitchFamily="34" charset="0"/>
              </a:defRPr>
            </a:pPr>
            <a:endParaRPr lang="sv-SE"/>
          </a:p>
        </c:txPr>
        <c:crossAx val="118047104"/>
        <c:crosses val="autoZero"/>
        <c:auto val="1"/>
        <c:lblAlgn val="ctr"/>
        <c:lblOffset val="100"/>
        <c:noMultiLvlLbl val="0"/>
      </c:catAx>
      <c:valAx>
        <c:axId val="11804710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v-SE" b="0" dirty="0">
                    <a:latin typeface="Calibri Light" pitchFamily="34" charset="0"/>
                  </a:rPr>
                  <a:t>Andel i procent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 Light" pitchFamily="34" charset="0"/>
              </a:defRPr>
            </a:pPr>
            <a:endParaRPr lang="sv-SE"/>
          </a:p>
        </c:txPr>
        <c:crossAx val="118028928"/>
        <c:crosses val="autoZero"/>
        <c:crossBetween val="between"/>
      </c:valAx>
      <c:spPr>
        <a:noFill/>
        <a:ln w="25402">
          <a:noFill/>
        </a:ln>
      </c:spPr>
    </c:plotArea>
    <c:legend>
      <c:legendPos val="r"/>
      <c:layout>
        <c:manualLayout>
          <c:xMode val="edge"/>
          <c:yMode val="edge"/>
          <c:x val="0.73580708661417527"/>
          <c:y val="0.31198465387366292"/>
          <c:w val="0.25493365412656699"/>
          <c:h val="0.37603047130522355"/>
        </c:manualLayout>
      </c:layout>
      <c:overlay val="0"/>
      <c:txPr>
        <a:bodyPr/>
        <a:lstStyle/>
        <a:p>
          <a:pPr>
            <a:defRPr sz="1600">
              <a:latin typeface="Calibri Light" pitchFamily="34" charset="0"/>
            </a:defRPr>
          </a:pPr>
          <a:endParaRPr lang="sv-SE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sv-SE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48546709439098"/>
          <c:y val="5.0473457250976198E-2"/>
          <c:w val="0.60706352678137454"/>
          <c:h val="0.781510807755166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Vet någon som kan ge eller sälja narkotika till mig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Blad1!$A$2:$A$5</c:f>
              <c:strCache>
                <c:ptCount val="4"/>
                <c:pt idx="0">
                  <c:v>Alla elever</c:v>
                </c:pt>
                <c:pt idx="1">
                  <c:v>Har aldrig snusat</c:v>
                </c:pt>
                <c:pt idx="2">
                  <c:v>Snusat + snusar</c:v>
                </c:pt>
                <c:pt idx="3">
                  <c:v>Snusar</c:v>
                </c:pt>
              </c:strCache>
            </c:strRef>
          </c:cat>
          <c:val>
            <c:numRef>
              <c:f>Blad1!$B$2:$B$5</c:f>
              <c:numCache>
                <c:formatCode>General</c:formatCode>
                <c:ptCount val="4"/>
                <c:pt idx="0">
                  <c:v>15.2</c:v>
                </c:pt>
                <c:pt idx="1">
                  <c:v>10.3</c:v>
                </c:pt>
                <c:pt idx="2">
                  <c:v>29.6</c:v>
                </c:pt>
                <c:pt idx="3">
                  <c:v>31.2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52-4CA7-A55C-34DFE70E8A30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Har blivit erbjuden att prova narkotika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Blad1!$A$2:$A$5</c:f>
              <c:strCache>
                <c:ptCount val="4"/>
                <c:pt idx="0">
                  <c:v>Alla elever</c:v>
                </c:pt>
                <c:pt idx="1">
                  <c:v>Har aldrig snusat</c:v>
                </c:pt>
                <c:pt idx="2">
                  <c:v>Snusat + snusar</c:v>
                </c:pt>
                <c:pt idx="3">
                  <c:v>Snusar</c:v>
                </c:pt>
              </c:strCache>
            </c:strRef>
          </c:cat>
          <c:val>
            <c:numRef>
              <c:f>Blad1!$C$2:$C$5</c:f>
              <c:numCache>
                <c:formatCode>General</c:formatCode>
                <c:ptCount val="4"/>
                <c:pt idx="0">
                  <c:v>11.4</c:v>
                </c:pt>
                <c:pt idx="1">
                  <c:v>5.0999999999999996</c:v>
                </c:pt>
                <c:pt idx="2">
                  <c:v>29.6</c:v>
                </c:pt>
                <c:pt idx="3">
                  <c:v>31.2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52-4CA7-A55C-34DFE70E8A30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Har använt narkotika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cat>
            <c:strRef>
              <c:f>Blad1!$A$2:$A$5</c:f>
              <c:strCache>
                <c:ptCount val="4"/>
                <c:pt idx="0">
                  <c:v>Alla elever</c:v>
                </c:pt>
                <c:pt idx="1">
                  <c:v>Har aldrig snusat</c:v>
                </c:pt>
                <c:pt idx="2">
                  <c:v>Snusat + snusar</c:v>
                </c:pt>
                <c:pt idx="3">
                  <c:v>Snusar</c:v>
                </c:pt>
              </c:strCache>
            </c:strRef>
          </c:cat>
          <c:val>
            <c:numRef>
              <c:f>Blad1!$D$2:$D$5</c:f>
              <c:numCache>
                <c:formatCode>General</c:formatCode>
                <c:ptCount val="4"/>
                <c:pt idx="0">
                  <c:v>2.9</c:v>
                </c:pt>
                <c:pt idx="1">
                  <c:v>0</c:v>
                </c:pt>
                <c:pt idx="2">
                  <c:v>11.1</c:v>
                </c:pt>
                <c:pt idx="3">
                  <c:v>18.8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52-4CA7-A55C-34DFE70E8A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5294080"/>
        <c:axId val="125295616"/>
      </c:barChart>
      <c:catAx>
        <c:axId val="125294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Calibri Light" pitchFamily="34" charset="0"/>
              </a:defRPr>
            </a:pPr>
            <a:endParaRPr lang="sv-SE"/>
          </a:p>
        </c:txPr>
        <c:crossAx val="125295616"/>
        <c:crosses val="autoZero"/>
        <c:auto val="1"/>
        <c:lblAlgn val="ctr"/>
        <c:lblOffset val="100"/>
        <c:noMultiLvlLbl val="0"/>
      </c:catAx>
      <c:valAx>
        <c:axId val="125295616"/>
        <c:scaling>
          <c:orientation val="minMax"/>
          <c:max val="6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v-SE" b="0" dirty="0">
                    <a:latin typeface="Calibri Light" pitchFamily="34" charset="0"/>
                  </a:rPr>
                  <a:t>Andel i procent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 Light" pitchFamily="34" charset="0"/>
              </a:defRPr>
            </a:pPr>
            <a:endParaRPr lang="sv-SE"/>
          </a:p>
        </c:txPr>
        <c:crossAx val="125294080"/>
        <c:crosses val="autoZero"/>
        <c:crossBetween val="between"/>
      </c:valAx>
      <c:spPr>
        <a:noFill/>
        <a:ln w="25402">
          <a:noFill/>
        </a:ln>
      </c:spPr>
    </c:plotArea>
    <c:legend>
      <c:legendPos val="r"/>
      <c:layout>
        <c:manualLayout>
          <c:xMode val="edge"/>
          <c:yMode val="edge"/>
          <c:x val="0.75278239525614854"/>
          <c:y val="0.1492347595417815"/>
          <c:w val="0.23795834548459224"/>
          <c:h val="0.63699150876841015"/>
        </c:manualLayout>
      </c:layout>
      <c:overlay val="0"/>
      <c:txPr>
        <a:bodyPr/>
        <a:lstStyle/>
        <a:p>
          <a:pPr>
            <a:defRPr sz="1600">
              <a:latin typeface="Calibri Light" pitchFamily="34" charset="0"/>
            </a:defRPr>
          </a:pPr>
          <a:endParaRPr lang="sv-SE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sv-SE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48546709439098"/>
          <c:y val="5.0473457250976198E-2"/>
          <c:w val="0.60706352678137454"/>
          <c:h val="0.781510807755166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Vet någon som kan ge eller sälja narkotika till mig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Blad1!$A$2:$A$5</c:f>
              <c:strCache>
                <c:ptCount val="4"/>
                <c:pt idx="0">
                  <c:v>Alla elever</c:v>
                </c:pt>
                <c:pt idx="1">
                  <c:v>Har aldrig vejpat</c:v>
                </c:pt>
                <c:pt idx="2">
                  <c:v>Har vejpat</c:v>
                </c:pt>
                <c:pt idx="3">
                  <c:v>Har vejpat flera gånger</c:v>
                </c:pt>
              </c:strCache>
            </c:strRef>
          </c:cat>
          <c:val>
            <c:numRef>
              <c:f>Blad1!$B$2:$B$5</c:f>
              <c:numCache>
                <c:formatCode>General</c:formatCode>
                <c:ptCount val="4"/>
                <c:pt idx="0">
                  <c:v>15.2</c:v>
                </c:pt>
                <c:pt idx="1">
                  <c:v>8</c:v>
                </c:pt>
                <c:pt idx="2">
                  <c:v>33.299999999999997</c:v>
                </c:pt>
                <c:pt idx="3">
                  <c:v>42.9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52-4CA7-A55C-34DFE70E8A30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Har blivit erbjuden att prova narkotika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Blad1!$A$2:$A$5</c:f>
              <c:strCache>
                <c:ptCount val="4"/>
                <c:pt idx="0">
                  <c:v>Alla elever</c:v>
                </c:pt>
                <c:pt idx="1">
                  <c:v>Har aldrig vejpat</c:v>
                </c:pt>
                <c:pt idx="2">
                  <c:v>Har vejpat</c:v>
                </c:pt>
                <c:pt idx="3">
                  <c:v>Har vejpat flera gånger</c:v>
                </c:pt>
              </c:strCache>
            </c:strRef>
          </c:cat>
          <c:val>
            <c:numRef>
              <c:f>Blad1!$C$2:$C$5</c:f>
              <c:numCache>
                <c:formatCode>General</c:formatCode>
                <c:ptCount val="4"/>
                <c:pt idx="0">
                  <c:v>11.4</c:v>
                </c:pt>
                <c:pt idx="1">
                  <c:v>4</c:v>
                </c:pt>
                <c:pt idx="2">
                  <c:v>30</c:v>
                </c:pt>
                <c:pt idx="3">
                  <c:v>42.9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52-4CA7-A55C-34DFE70E8A30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Har använt narkotika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cat>
            <c:strRef>
              <c:f>Blad1!$A$2:$A$5</c:f>
              <c:strCache>
                <c:ptCount val="4"/>
                <c:pt idx="0">
                  <c:v>Alla elever</c:v>
                </c:pt>
                <c:pt idx="1">
                  <c:v>Har aldrig vejpat</c:v>
                </c:pt>
                <c:pt idx="2">
                  <c:v>Har vejpat</c:v>
                </c:pt>
                <c:pt idx="3">
                  <c:v>Har vejpat flera gånger</c:v>
                </c:pt>
              </c:strCache>
            </c:strRef>
          </c:cat>
          <c:val>
            <c:numRef>
              <c:f>Blad1!$D$2:$D$5</c:f>
              <c:numCache>
                <c:formatCode>General</c:formatCode>
                <c:ptCount val="4"/>
                <c:pt idx="0">
                  <c:v>2.9</c:v>
                </c:pt>
                <c:pt idx="1">
                  <c:v>0</c:v>
                </c:pt>
                <c:pt idx="2">
                  <c:v>10</c:v>
                </c:pt>
                <c:pt idx="3">
                  <c:v>14.3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52-4CA7-A55C-34DFE70E8A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5294080"/>
        <c:axId val="125295616"/>
      </c:barChart>
      <c:catAx>
        <c:axId val="125294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Calibri Light" pitchFamily="34" charset="0"/>
              </a:defRPr>
            </a:pPr>
            <a:endParaRPr lang="sv-SE"/>
          </a:p>
        </c:txPr>
        <c:crossAx val="125295616"/>
        <c:crosses val="autoZero"/>
        <c:auto val="1"/>
        <c:lblAlgn val="ctr"/>
        <c:lblOffset val="100"/>
        <c:noMultiLvlLbl val="0"/>
      </c:catAx>
      <c:valAx>
        <c:axId val="125295616"/>
        <c:scaling>
          <c:orientation val="minMax"/>
          <c:max val="6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v-SE" b="0" dirty="0">
                    <a:latin typeface="Calibri Light" pitchFamily="34" charset="0"/>
                  </a:rPr>
                  <a:t>Andel i procent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 Light" pitchFamily="34" charset="0"/>
              </a:defRPr>
            </a:pPr>
            <a:endParaRPr lang="sv-SE"/>
          </a:p>
        </c:txPr>
        <c:crossAx val="125294080"/>
        <c:crosses val="autoZero"/>
        <c:crossBetween val="between"/>
      </c:valAx>
      <c:spPr>
        <a:noFill/>
        <a:ln w="25402">
          <a:noFill/>
        </a:ln>
      </c:spPr>
    </c:plotArea>
    <c:legend>
      <c:legendPos val="r"/>
      <c:layout>
        <c:manualLayout>
          <c:xMode val="edge"/>
          <c:yMode val="edge"/>
          <c:x val="0.75278239525614854"/>
          <c:y val="0.1492347595417815"/>
          <c:w val="0.23795834548459224"/>
          <c:h val="0.63699150876841015"/>
        </c:manualLayout>
      </c:layout>
      <c:overlay val="0"/>
      <c:txPr>
        <a:bodyPr/>
        <a:lstStyle/>
        <a:p>
          <a:pPr>
            <a:defRPr sz="1600">
              <a:latin typeface="Calibri Light" pitchFamily="34" charset="0"/>
            </a:defRPr>
          </a:pPr>
          <a:endParaRPr lang="sv-SE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sv-SE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61565568192865"/>
          <c:y val="4.4861391929187228E-2"/>
          <c:w val="0.61607003985612896"/>
          <c:h val="0.8640081679854652"/>
        </c:manualLayout>
      </c:layout>
      <c:lineChart>
        <c:grouping val="standard"/>
        <c:varyColors val="0"/>
        <c:ser>
          <c:idx val="0"/>
          <c:order val="0"/>
          <c:tx>
            <c:strRef>
              <c:f>Blad1!$A$2</c:f>
              <c:strCache>
                <c:ptCount val="1"/>
                <c:pt idx="0">
                  <c:v>Håller med helt och hållet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ymbol val="none"/>
          </c:marker>
          <c:cat>
            <c:strRef>
              <c:f>Blad1!$B$1:$J$1</c:f>
              <c:strCache>
                <c:ptCount val="9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</c:strCache>
            </c:strRef>
          </c:cat>
          <c:val>
            <c:numRef>
              <c:f>Blad1!$B$2:$J$2</c:f>
              <c:numCache>
                <c:formatCode>General</c:formatCode>
                <c:ptCount val="9"/>
                <c:pt idx="0">
                  <c:v>74.400000000000006</c:v>
                </c:pt>
                <c:pt idx="1">
                  <c:v>64.7</c:v>
                </c:pt>
                <c:pt idx="2">
                  <c:v>67.3</c:v>
                </c:pt>
                <c:pt idx="3">
                  <c:v>77</c:v>
                </c:pt>
                <c:pt idx="4">
                  <c:v>71.2</c:v>
                </c:pt>
                <c:pt idx="5">
                  <c:v>64.7</c:v>
                </c:pt>
                <c:pt idx="6">
                  <c:v>70.5</c:v>
                </c:pt>
                <c:pt idx="7">
                  <c:v>72.7</c:v>
                </c:pt>
                <c:pt idx="8">
                  <c:v>74.3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DA-4935-A3BE-8995372FC317}"/>
            </c:ext>
          </c:extLst>
        </c:ser>
        <c:ser>
          <c:idx val="1"/>
          <c:order val="1"/>
          <c:tx>
            <c:strRef>
              <c:f>Blad1!$A$3</c:f>
              <c:strCache>
                <c:ptCount val="1"/>
                <c:pt idx="0">
                  <c:v>Håller med om delvis</c:v>
                </c:pt>
              </c:strCache>
            </c:strRef>
          </c:tx>
          <c:marker>
            <c:symbol val="none"/>
          </c:marker>
          <c:cat>
            <c:strRef>
              <c:f>Blad1!$B$1:$J$1</c:f>
              <c:strCache>
                <c:ptCount val="9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</c:strCache>
            </c:strRef>
          </c:cat>
          <c:val>
            <c:numRef>
              <c:f>Blad1!$B$3:$J$3</c:f>
              <c:numCache>
                <c:formatCode>General</c:formatCode>
                <c:ptCount val="9"/>
                <c:pt idx="0">
                  <c:v>14.1</c:v>
                </c:pt>
                <c:pt idx="1">
                  <c:v>10.6</c:v>
                </c:pt>
                <c:pt idx="2">
                  <c:v>19.399999999999999</c:v>
                </c:pt>
                <c:pt idx="3">
                  <c:v>12.6</c:v>
                </c:pt>
                <c:pt idx="4">
                  <c:v>18.3</c:v>
                </c:pt>
                <c:pt idx="5">
                  <c:v>22.4</c:v>
                </c:pt>
                <c:pt idx="6">
                  <c:v>17.100000000000001</c:v>
                </c:pt>
                <c:pt idx="7">
                  <c:v>18</c:v>
                </c:pt>
                <c:pt idx="8">
                  <c:v>13.9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DA-4935-A3BE-8995372FC317}"/>
            </c:ext>
          </c:extLst>
        </c:ser>
        <c:ser>
          <c:idx val="2"/>
          <c:order val="2"/>
          <c:tx>
            <c:strRef>
              <c:f>Blad1!$A$4</c:f>
              <c:strCache>
                <c:ptCount val="1"/>
                <c:pt idx="0">
                  <c:v>Håller inte med om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strRef>
              <c:f>Blad1!$B$1:$J$1</c:f>
              <c:strCache>
                <c:ptCount val="9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</c:strCache>
            </c:strRef>
          </c:cat>
          <c:val>
            <c:numRef>
              <c:f>Blad1!$B$4:$J$4</c:f>
              <c:numCache>
                <c:formatCode>General</c:formatCode>
                <c:ptCount val="9"/>
                <c:pt idx="0">
                  <c:v>6.4</c:v>
                </c:pt>
                <c:pt idx="1">
                  <c:v>15.3</c:v>
                </c:pt>
                <c:pt idx="2">
                  <c:v>6.1</c:v>
                </c:pt>
                <c:pt idx="3">
                  <c:v>6.9</c:v>
                </c:pt>
                <c:pt idx="4">
                  <c:v>7.7</c:v>
                </c:pt>
                <c:pt idx="5">
                  <c:v>5.2</c:v>
                </c:pt>
                <c:pt idx="6">
                  <c:v>6.2</c:v>
                </c:pt>
                <c:pt idx="7">
                  <c:v>3.9</c:v>
                </c:pt>
                <c:pt idx="8">
                  <c:v>5.9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61-448C-98A2-C2CE6B3E0344}"/>
            </c:ext>
          </c:extLst>
        </c:ser>
        <c:ser>
          <c:idx val="3"/>
          <c:order val="3"/>
          <c:tx>
            <c:strRef>
              <c:f>Blad1!$A$5</c:f>
              <c:strCache>
                <c:ptCount val="1"/>
                <c:pt idx="0">
                  <c:v>Ingen uppfattning</c:v>
                </c:pt>
              </c:strCache>
            </c:strRef>
          </c:tx>
          <c:marker>
            <c:symbol val="none"/>
          </c:marker>
          <c:cat>
            <c:strRef>
              <c:f>Blad1!$B$1:$J$1</c:f>
              <c:strCache>
                <c:ptCount val="9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</c:strCache>
            </c:strRef>
          </c:cat>
          <c:val>
            <c:numRef>
              <c:f>Blad1!$B$5:$J$5</c:f>
              <c:numCache>
                <c:formatCode>General</c:formatCode>
                <c:ptCount val="9"/>
                <c:pt idx="0">
                  <c:v>5.0999999999999996</c:v>
                </c:pt>
                <c:pt idx="1">
                  <c:v>9.4</c:v>
                </c:pt>
                <c:pt idx="2">
                  <c:v>9.1999999999999993</c:v>
                </c:pt>
                <c:pt idx="3">
                  <c:v>4.5999999999999996</c:v>
                </c:pt>
                <c:pt idx="4">
                  <c:v>4.8</c:v>
                </c:pt>
                <c:pt idx="5">
                  <c:v>9.5</c:v>
                </c:pt>
                <c:pt idx="6">
                  <c:v>7.8</c:v>
                </c:pt>
                <c:pt idx="7">
                  <c:v>7</c:v>
                </c:pt>
                <c:pt idx="8">
                  <c:v>6.9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1E-47E3-811A-CC291F4EDE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0612608"/>
        <c:axId val="150875520"/>
      </c:lineChart>
      <c:catAx>
        <c:axId val="1506126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Calibri Light" pitchFamily="34" charset="0"/>
              </a:defRPr>
            </a:pPr>
            <a:endParaRPr lang="sv-SE"/>
          </a:p>
        </c:txPr>
        <c:crossAx val="150875520"/>
        <c:crosses val="autoZero"/>
        <c:auto val="1"/>
        <c:lblAlgn val="ctr"/>
        <c:lblOffset val="100"/>
        <c:noMultiLvlLbl val="0"/>
      </c:catAx>
      <c:valAx>
        <c:axId val="150875520"/>
        <c:scaling>
          <c:orientation val="minMax"/>
          <c:max val="1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v-SE" sz="2000" b="0" dirty="0">
                    <a:latin typeface="Calibri Light" pitchFamily="34" charset="0"/>
                  </a:rPr>
                  <a:t>Andel i procent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 Light" pitchFamily="34" charset="0"/>
              </a:defRPr>
            </a:pPr>
            <a:endParaRPr lang="sv-SE"/>
          </a:p>
        </c:txPr>
        <c:crossAx val="1506126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197385049091083"/>
          <c:y val="6.9234989327133248E-2"/>
          <c:w val="0.22802614950908914"/>
          <c:h val="0.66973592139396643"/>
        </c:manualLayout>
      </c:layout>
      <c:overlay val="0"/>
      <c:txPr>
        <a:bodyPr/>
        <a:lstStyle/>
        <a:p>
          <a:pPr>
            <a:defRPr sz="1600">
              <a:latin typeface="Calibri Light" pitchFamily="34" charset="0"/>
            </a:defRPr>
          </a:pPr>
          <a:endParaRPr lang="sv-SE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sv-SE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865167482304266"/>
          <c:y val="4.1225393612856799E-2"/>
          <c:w val="0.65427551215351487"/>
          <c:h val="0.83560297932405636"/>
        </c:manualLayout>
      </c:layout>
      <c:lineChart>
        <c:grouping val="standard"/>
        <c:varyColors val="0"/>
        <c:ser>
          <c:idx val="0"/>
          <c:order val="0"/>
          <c:tx>
            <c:strRef>
              <c:f>Blad1!$A$2</c:f>
              <c:strCache>
                <c:ptCount val="1"/>
                <c:pt idx="0">
                  <c:v>Inte alls orolig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ymbol val="none"/>
          </c:marker>
          <c:cat>
            <c:numRef>
              <c:f>Blad1!$B$1:$D$1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Blad1!$B$2:$D$2</c:f>
              <c:numCache>
                <c:formatCode>General</c:formatCode>
                <c:ptCount val="3"/>
                <c:pt idx="0">
                  <c:v>72.900000000000006</c:v>
                </c:pt>
                <c:pt idx="1">
                  <c:v>76.599999999999994</c:v>
                </c:pt>
                <c:pt idx="2">
                  <c:v>83.8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12-4C8C-9195-0AFF0B9E2B45}"/>
            </c:ext>
          </c:extLst>
        </c:ser>
        <c:ser>
          <c:idx val="1"/>
          <c:order val="1"/>
          <c:tx>
            <c:strRef>
              <c:f>Blad1!$A$3</c:f>
              <c:strCache>
                <c:ptCount val="1"/>
                <c:pt idx="0">
                  <c:v>Lite orolig</c:v>
                </c:pt>
              </c:strCache>
            </c:strRef>
          </c:tx>
          <c:marker>
            <c:symbol val="none"/>
          </c:marker>
          <c:cat>
            <c:numRef>
              <c:f>Blad1!$B$1:$D$1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Blad1!$B$3:$D$3</c:f>
              <c:numCache>
                <c:formatCode>General</c:formatCode>
                <c:ptCount val="3"/>
                <c:pt idx="0">
                  <c:v>26.4</c:v>
                </c:pt>
                <c:pt idx="1">
                  <c:v>21.9</c:v>
                </c:pt>
                <c:pt idx="2">
                  <c:v>18.100000000000001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C12-4C8C-9195-0AFF0B9E2B45}"/>
            </c:ext>
          </c:extLst>
        </c:ser>
        <c:ser>
          <c:idx val="2"/>
          <c:order val="2"/>
          <c:tx>
            <c:strRef>
              <c:f>Blad1!$A$4</c:f>
              <c:strCache>
                <c:ptCount val="1"/>
                <c:pt idx="0">
                  <c:v>Mycket orolig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numRef>
              <c:f>Blad1!$B$1:$D$1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Blad1!$B$4:$D$4</c:f>
              <c:numCache>
                <c:formatCode>General</c:formatCode>
                <c:ptCount val="3"/>
                <c:pt idx="0">
                  <c:v>2.2999999999999998</c:v>
                </c:pt>
                <c:pt idx="1">
                  <c:v>3.1</c:v>
                </c:pt>
                <c:pt idx="2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09-4A5C-B803-DDF34F08B6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512768"/>
        <c:axId val="236514304"/>
      </c:lineChart>
      <c:catAx>
        <c:axId val="236512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Calibri Light" pitchFamily="34" charset="0"/>
              </a:defRPr>
            </a:pPr>
            <a:endParaRPr lang="sv-SE"/>
          </a:p>
        </c:txPr>
        <c:crossAx val="236514304"/>
        <c:crosses val="autoZero"/>
        <c:auto val="1"/>
        <c:lblAlgn val="ctr"/>
        <c:lblOffset val="100"/>
        <c:noMultiLvlLbl val="0"/>
      </c:catAx>
      <c:valAx>
        <c:axId val="236514304"/>
        <c:scaling>
          <c:orientation val="minMax"/>
          <c:max val="1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v-SE" sz="2000" b="0" dirty="0">
                    <a:latin typeface="Calibri Light" pitchFamily="34" charset="0"/>
                  </a:rPr>
                  <a:t>Andel i procent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 Light" pitchFamily="34" charset="0"/>
              </a:defRPr>
            </a:pPr>
            <a:endParaRPr lang="sv-SE"/>
          </a:p>
        </c:txPr>
        <c:crossAx val="2365127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957330510764103"/>
          <c:y val="7.1890486856830985E-2"/>
          <c:w val="0.190426694892359"/>
          <c:h val="0.46931622709914672"/>
        </c:manualLayout>
      </c:layout>
      <c:overlay val="0"/>
      <c:txPr>
        <a:bodyPr/>
        <a:lstStyle/>
        <a:p>
          <a:pPr>
            <a:defRPr sz="1800">
              <a:latin typeface="Calibri Light" pitchFamily="34" charset="0"/>
            </a:defRPr>
          </a:pPr>
          <a:endParaRPr lang="sv-SE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sv-SE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0.7625</cdr:x>
      <cdr:y>0.65863</cdr:y>
    </cdr:from>
    <cdr:to>
      <cdr:x>0.78</cdr:x>
      <cdr:y>0.70636</cdr:y>
    </cdr:to>
    <cdr:sp macro="" textlink="">
      <cdr:nvSpPr>
        <cdr:cNvPr id="4" name="textruta 3"/>
        <cdr:cNvSpPr txBox="1"/>
      </cdr:nvSpPr>
      <cdr:spPr>
        <a:xfrm xmlns:a="http://schemas.openxmlformats.org/drawingml/2006/main">
          <a:off x="6275040" y="2980928"/>
          <a:ext cx="144016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sv-SE"/>
        </a:p>
      </cdr:txBody>
    </cdr:sp>
  </cdr:relSizeAnchor>
  <cdr:relSizeAnchor xmlns:cdr="http://schemas.openxmlformats.org/drawingml/2006/chartDrawing">
    <cdr:from>
      <cdr:x>0.745</cdr:x>
      <cdr:y>0.65863</cdr:y>
    </cdr:from>
    <cdr:to>
      <cdr:x>0.78</cdr:x>
      <cdr:y>0.72227</cdr:y>
    </cdr:to>
    <cdr:sp macro="" textlink="">
      <cdr:nvSpPr>
        <cdr:cNvPr id="5" name="textruta 4"/>
        <cdr:cNvSpPr txBox="1"/>
      </cdr:nvSpPr>
      <cdr:spPr>
        <a:xfrm xmlns:a="http://schemas.openxmlformats.org/drawingml/2006/main">
          <a:off x="6131024" y="2980928"/>
          <a:ext cx="28803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sv-SE"/>
        </a:p>
      </cdr:txBody>
    </cdr:sp>
  </cdr:relSizeAnchor>
  <cdr:relSizeAnchor xmlns:cdr="http://schemas.openxmlformats.org/drawingml/2006/chartDrawing">
    <cdr:from>
      <cdr:x>0.66625</cdr:x>
      <cdr:y>0.84955</cdr:y>
    </cdr:from>
    <cdr:to>
      <cdr:x>0.70125</cdr:x>
      <cdr:y>0.91319</cdr:y>
    </cdr:to>
    <cdr:sp macro="" textlink="">
      <cdr:nvSpPr>
        <cdr:cNvPr id="6" name="textruta 5"/>
        <cdr:cNvSpPr txBox="1"/>
      </cdr:nvSpPr>
      <cdr:spPr>
        <a:xfrm xmlns:a="http://schemas.openxmlformats.org/drawingml/2006/main">
          <a:off x="5482952" y="3845024"/>
          <a:ext cx="28803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sv-SE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0.7625</cdr:x>
      <cdr:y>0.65863</cdr:y>
    </cdr:from>
    <cdr:to>
      <cdr:x>0.78</cdr:x>
      <cdr:y>0.70636</cdr:y>
    </cdr:to>
    <cdr:sp macro="" textlink="">
      <cdr:nvSpPr>
        <cdr:cNvPr id="4" name="textruta 3"/>
        <cdr:cNvSpPr txBox="1"/>
      </cdr:nvSpPr>
      <cdr:spPr>
        <a:xfrm xmlns:a="http://schemas.openxmlformats.org/drawingml/2006/main">
          <a:off x="6275040" y="2980928"/>
          <a:ext cx="144016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sv-SE"/>
        </a:p>
      </cdr:txBody>
    </cdr:sp>
  </cdr:relSizeAnchor>
  <cdr:relSizeAnchor xmlns:cdr="http://schemas.openxmlformats.org/drawingml/2006/chartDrawing">
    <cdr:from>
      <cdr:x>0.745</cdr:x>
      <cdr:y>0.65863</cdr:y>
    </cdr:from>
    <cdr:to>
      <cdr:x>0.78</cdr:x>
      <cdr:y>0.72227</cdr:y>
    </cdr:to>
    <cdr:sp macro="" textlink="">
      <cdr:nvSpPr>
        <cdr:cNvPr id="5" name="textruta 4"/>
        <cdr:cNvSpPr txBox="1"/>
      </cdr:nvSpPr>
      <cdr:spPr>
        <a:xfrm xmlns:a="http://schemas.openxmlformats.org/drawingml/2006/main">
          <a:off x="6131024" y="2980928"/>
          <a:ext cx="28803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sv-SE"/>
        </a:p>
      </cdr:txBody>
    </cdr:sp>
  </cdr:relSizeAnchor>
  <cdr:relSizeAnchor xmlns:cdr="http://schemas.openxmlformats.org/drawingml/2006/chartDrawing">
    <cdr:from>
      <cdr:x>0.66625</cdr:x>
      <cdr:y>0.84955</cdr:y>
    </cdr:from>
    <cdr:to>
      <cdr:x>0.70125</cdr:x>
      <cdr:y>0.91319</cdr:y>
    </cdr:to>
    <cdr:sp macro="" textlink="">
      <cdr:nvSpPr>
        <cdr:cNvPr id="6" name="textruta 5"/>
        <cdr:cNvSpPr txBox="1"/>
      </cdr:nvSpPr>
      <cdr:spPr>
        <a:xfrm xmlns:a="http://schemas.openxmlformats.org/drawingml/2006/main">
          <a:off x="5482952" y="3845024"/>
          <a:ext cx="28803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sv-SE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0.7625</cdr:x>
      <cdr:y>0.65863</cdr:y>
    </cdr:from>
    <cdr:to>
      <cdr:x>0.78</cdr:x>
      <cdr:y>0.70636</cdr:y>
    </cdr:to>
    <cdr:sp macro="" textlink="">
      <cdr:nvSpPr>
        <cdr:cNvPr id="4" name="textruta 3"/>
        <cdr:cNvSpPr txBox="1"/>
      </cdr:nvSpPr>
      <cdr:spPr>
        <a:xfrm xmlns:a="http://schemas.openxmlformats.org/drawingml/2006/main">
          <a:off x="6275040" y="2980928"/>
          <a:ext cx="144016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sv-SE"/>
        </a:p>
      </cdr:txBody>
    </cdr:sp>
  </cdr:relSizeAnchor>
  <cdr:relSizeAnchor xmlns:cdr="http://schemas.openxmlformats.org/drawingml/2006/chartDrawing">
    <cdr:from>
      <cdr:x>0.745</cdr:x>
      <cdr:y>0.65863</cdr:y>
    </cdr:from>
    <cdr:to>
      <cdr:x>0.78</cdr:x>
      <cdr:y>0.72227</cdr:y>
    </cdr:to>
    <cdr:sp macro="" textlink="">
      <cdr:nvSpPr>
        <cdr:cNvPr id="5" name="textruta 4"/>
        <cdr:cNvSpPr txBox="1"/>
      </cdr:nvSpPr>
      <cdr:spPr>
        <a:xfrm xmlns:a="http://schemas.openxmlformats.org/drawingml/2006/main">
          <a:off x="6131024" y="2980928"/>
          <a:ext cx="28803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sv-SE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0.7625</cdr:x>
      <cdr:y>0.65863</cdr:y>
    </cdr:from>
    <cdr:to>
      <cdr:x>0.78</cdr:x>
      <cdr:y>0.70636</cdr:y>
    </cdr:to>
    <cdr:sp macro="" textlink="">
      <cdr:nvSpPr>
        <cdr:cNvPr id="4" name="textruta 3"/>
        <cdr:cNvSpPr txBox="1"/>
      </cdr:nvSpPr>
      <cdr:spPr>
        <a:xfrm xmlns:a="http://schemas.openxmlformats.org/drawingml/2006/main">
          <a:off x="6275040" y="2980928"/>
          <a:ext cx="144016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sv-SE"/>
        </a:p>
      </cdr:txBody>
    </cdr:sp>
  </cdr:relSizeAnchor>
  <cdr:relSizeAnchor xmlns:cdr="http://schemas.openxmlformats.org/drawingml/2006/chartDrawing">
    <cdr:from>
      <cdr:x>0.745</cdr:x>
      <cdr:y>0.65863</cdr:y>
    </cdr:from>
    <cdr:to>
      <cdr:x>0.78</cdr:x>
      <cdr:y>0.72227</cdr:y>
    </cdr:to>
    <cdr:sp macro="" textlink="">
      <cdr:nvSpPr>
        <cdr:cNvPr id="5" name="textruta 4"/>
        <cdr:cNvSpPr txBox="1"/>
      </cdr:nvSpPr>
      <cdr:spPr>
        <a:xfrm xmlns:a="http://schemas.openxmlformats.org/drawingml/2006/main">
          <a:off x="6131024" y="2980928"/>
          <a:ext cx="28803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sv-SE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0.7625</cdr:x>
      <cdr:y>0.65863</cdr:y>
    </cdr:from>
    <cdr:to>
      <cdr:x>0.78</cdr:x>
      <cdr:y>0.70636</cdr:y>
    </cdr:to>
    <cdr:sp macro="" textlink="">
      <cdr:nvSpPr>
        <cdr:cNvPr id="4" name="textruta 3"/>
        <cdr:cNvSpPr txBox="1"/>
      </cdr:nvSpPr>
      <cdr:spPr>
        <a:xfrm xmlns:a="http://schemas.openxmlformats.org/drawingml/2006/main">
          <a:off x="6275040" y="2980928"/>
          <a:ext cx="144016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sv-SE"/>
        </a:p>
      </cdr:txBody>
    </cdr:sp>
  </cdr:relSizeAnchor>
  <cdr:relSizeAnchor xmlns:cdr="http://schemas.openxmlformats.org/drawingml/2006/chartDrawing">
    <cdr:from>
      <cdr:x>0.745</cdr:x>
      <cdr:y>0.65863</cdr:y>
    </cdr:from>
    <cdr:to>
      <cdr:x>0.78</cdr:x>
      <cdr:y>0.72227</cdr:y>
    </cdr:to>
    <cdr:sp macro="" textlink="">
      <cdr:nvSpPr>
        <cdr:cNvPr id="5" name="textruta 4"/>
        <cdr:cNvSpPr txBox="1"/>
      </cdr:nvSpPr>
      <cdr:spPr>
        <a:xfrm xmlns:a="http://schemas.openxmlformats.org/drawingml/2006/main">
          <a:off x="6131024" y="2980928"/>
          <a:ext cx="28803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sv-SE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0.7625</cdr:x>
      <cdr:y>0.65863</cdr:y>
    </cdr:from>
    <cdr:to>
      <cdr:x>0.78</cdr:x>
      <cdr:y>0.70636</cdr:y>
    </cdr:to>
    <cdr:sp macro="" textlink="">
      <cdr:nvSpPr>
        <cdr:cNvPr id="4" name="textruta 3"/>
        <cdr:cNvSpPr txBox="1"/>
      </cdr:nvSpPr>
      <cdr:spPr>
        <a:xfrm xmlns:a="http://schemas.openxmlformats.org/drawingml/2006/main">
          <a:off x="6275040" y="2980928"/>
          <a:ext cx="144016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sv-SE"/>
        </a:p>
      </cdr:txBody>
    </cdr:sp>
  </cdr:relSizeAnchor>
  <cdr:relSizeAnchor xmlns:cdr="http://schemas.openxmlformats.org/drawingml/2006/chartDrawing">
    <cdr:from>
      <cdr:x>0.745</cdr:x>
      <cdr:y>0.65863</cdr:y>
    </cdr:from>
    <cdr:to>
      <cdr:x>0.78</cdr:x>
      <cdr:y>0.72227</cdr:y>
    </cdr:to>
    <cdr:sp macro="" textlink="">
      <cdr:nvSpPr>
        <cdr:cNvPr id="5" name="textruta 4"/>
        <cdr:cNvSpPr txBox="1"/>
      </cdr:nvSpPr>
      <cdr:spPr>
        <a:xfrm xmlns:a="http://schemas.openxmlformats.org/drawingml/2006/main">
          <a:off x="6131024" y="2980928"/>
          <a:ext cx="28803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sv-SE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061A27-2BC3-4AD5-85F4-14610F98861A}" type="datetimeFigureOut">
              <a:rPr lang="sv-SE" smtClean="0"/>
              <a:pPr/>
              <a:t>2026-09-17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F59024-1929-440A-A3C2-962098AC9D99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07264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499043-6DDD-4DBC-8305-43BFDBDFA455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7514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499043-6DDD-4DBC-8305-43BFDBDFA455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3555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36733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430845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201193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99043-6DDD-4DBC-8305-43BFDBDFA455}" type="slidenum">
              <a:rPr lang="sv-SE" smtClean="0"/>
              <a:pPr/>
              <a:t>15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97356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169900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535115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21484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237468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F59024-1929-440A-A3C2-962098AC9D99}" type="slidenum">
              <a:rPr lang="sv-SE" smtClean="0"/>
              <a:pPr/>
              <a:t>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149481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CF59024-1929-440A-A3C2-962098AC9D99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947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D31D8-CA0B-4A6F-9B4B-7AC6CC926A24}" type="datetime1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Drogvaneundersökning 2026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60723-37FD-4282-B2FB-DA2860305B29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BAE17-3360-4FEA-B800-33A9EBFCC0B1}" type="datetime1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Drogvaneundersökning 2026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60723-37FD-4282-B2FB-DA2860305B29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8B2D1-9B7A-4399-9457-7857617B0BFA}" type="datetime1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Drogvaneundersökning 2026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60723-37FD-4282-B2FB-DA2860305B29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6D17F-960F-4431-9013-318CD4CDA283}" type="datetime1">
              <a:rPr lang="sv-SE" smtClean="0"/>
              <a:t>2026-09-17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Drogvaneundersökning 2026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60723-37FD-4282-B2FB-DA2860305B29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2CC0-C811-4A40-B6C3-CDAED0B85B65}" type="datetime1">
              <a:rPr lang="sv-SE" smtClean="0"/>
              <a:t>2026-09-17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Drogvaneundersökning 2026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60723-37FD-4282-B2FB-DA2860305B29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DDAEA-920A-424F-8F38-7DFBC5F7790A}" type="datetime1">
              <a:rPr lang="sv-SE" smtClean="0"/>
              <a:t>2026-09-17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Drogvaneundersökning 2026</a:t>
            </a: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60723-37FD-4282-B2FB-DA2860305B29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58A77-282F-42F4-8242-8BCFFE5A0E8D}" type="datetime1">
              <a:rPr lang="sv-SE" smtClean="0"/>
              <a:t>2026-09-17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Drogvaneundersökning 2026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60723-37FD-4282-B2FB-DA2860305B29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1879A-123A-4B5C-8E53-791F2CB962FF}" type="datetime1">
              <a:rPr lang="sv-SE" smtClean="0"/>
              <a:t>2026-09-17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Drogvaneundersökning 2026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60723-37FD-4282-B2FB-DA2860305B29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024AF-A7AA-4A0F-905E-4651F42B8190}" type="datetime1">
              <a:rPr lang="sv-SE" smtClean="0"/>
              <a:t>2026-09-17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Drogvaneundersökning 2026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60723-37FD-4282-B2FB-DA2860305B29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A057F-BADD-4473-B84A-6DD02D6AA887}" type="datetime1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Drogvaneundersökning 2026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60723-37FD-4282-B2FB-DA2860305B29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F1F0C-2392-45ED-9A07-1585E62A8E61}" type="datetime1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Drogvaneundersökning 2026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60723-37FD-4282-B2FB-DA2860305B29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650A27-A94F-46A9-8672-F87E1A94830D}" type="datetime1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Drogvaneundersökning 2026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C48678-B198-43E5-BD1D-F67603C47E7C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639143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9B4CA-1017-4B5E-A261-AEB33ECB167E}" type="datetime1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Drogvaneundersökning 2026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DA7A79-16F1-4E6A-9971-8D25071642BD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5491896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9BE26F-B05B-4D65-8E42-50C27E36A30A}" type="datetime1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Drogvaneundersökning 2026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81D7C6-915D-45F1-8DB1-A1DE7F83E3EB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8268662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BF3642-705A-45C4-A4F6-658F07F7E3CE}" type="datetime1">
              <a:rPr lang="sv-SE" smtClean="0"/>
              <a:t>2026-09-17</a:t>
            </a:fld>
            <a:endParaRPr lang="sv-SE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Drogvaneundersökning 2026</a:t>
            </a:r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5A918B-7AAC-4231-A9DB-7246A1114202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3837172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D25F2-7CF9-4D9E-A3CB-FB73734BC023}" type="datetime1">
              <a:rPr lang="sv-SE" smtClean="0"/>
              <a:t>2026-09-17</a:t>
            </a:fld>
            <a:endParaRPr lang="sv-SE"/>
          </a:p>
        </p:txBody>
      </p:sp>
      <p:sp>
        <p:nvSpPr>
          <p:cNvPr id="8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Drogvaneundersökning 2026</a:t>
            </a:r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464C93-5FDF-4930-94D7-B354DD8DC448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7511117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C5A31-EFA5-400B-ABBD-4B6DE194D782}" type="datetime1">
              <a:rPr lang="sv-SE" smtClean="0"/>
              <a:t>2026-09-17</a:t>
            </a:fld>
            <a:endParaRPr lang="sv-SE"/>
          </a:p>
        </p:txBody>
      </p:sp>
      <p:sp>
        <p:nvSpPr>
          <p:cNvPr id="4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Drogvaneundersökning 2026</a:t>
            </a:r>
          </a:p>
        </p:txBody>
      </p:sp>
      <p:sp>
        <p:nvSpPr>
          <p:cNvPr id="5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3693A3-B35A-450E-B3D1-2C3DB2DB441A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8115963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8A1D8-EAC4-4452-8C08-03710211F13F}" type="datetime1">
              <a:rPr lang="sv-SE" smtClean="0"/>
              <a:t>2026-09-17</a:t>
            </a:fld>
            <a:endParaRPr lang="sv-SE"/>
          </a:p>
        </p:txBody>
      </p:sp>
      <p:sp>
        <p:nvSpPr>
          <p:cNvPr id="3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Drogvaneundersökning 2026</a:t>
            </a:r>
          </a:p>
        </p:txBody>
      </p:sp>
      <p:sp>
        <p:nvSpPr>
          <p:cNvPr id="4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4AF8D3-C07C-4879-A489-8E79607A0327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5295914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8448A8-4055-4477-ACC5-33C2AC258E60}" type="datetime1">
              <a:rPr lang="sv-SE" smtClean="0"/>
              <a:t>2026-09-17</a:t>
            </a:fld>
            <a:endParaRPr lang="sv-SE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Drogvaneundersökning 2026</a:t>
            </a:r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E47561-331D-4873-863C-5A87526C2541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3089432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5B7D0B-09F9-4901-928C-C847264624F8}" type="datetime1">
              <a:rPr lang="sv-SE" smtClean="0"/>
              <a:t>2026-09-17</a:t>
            </a:fld>
            <a:endParaRPr lang="sv-SE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Drogvaneundersökning 2026</a:t>
            </a:r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2286AF-30FB-4481-9ED1-9E695A081F11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847908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F28F55-2F95-48FF-940B-A618FF947A94}" type="datetime1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Drogvaneundersökning 2026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1ABB5-EC76-4DC0-AE86-F1B88AF0C99E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8175764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DC75BC-9C25-4FA5-B95C-1D7D44034BCF}" type="datetime1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Drogvaneundersökning 2026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77AA4-C918-43CF-931D-BE9EF1E7B1F4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4284791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51C27-8626-45FF-AE5A-9A50F735B2F9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2026-09-17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79ADE-CDE6-4B7F-93A8-6E9CA16956ED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0376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51C27-8626-45FF-AE5A-9A50F735B2F9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2026-09-17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79ADE-CDE6-4B7F-93A8-6E9CA16956ED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6297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51C27-8626-45FF-AE5A-9A50F735B2F9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2026-09-17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79ADE-CDE6-4B7F-93A8-6E9CA16956ED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0920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51C27-8626-45FF-AE5A-9A50F735B2F9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2026-09-17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79ADE-CDE6-4B7F-93A8-6E9CA16956ED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4958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51C27-8626-45FF-AE5A-9A50F735B2F9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2026-09-17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79ADE-CDE6-4B7F-93A8-6E9CA16956ED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855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51C27-8626-45FF-AE5A-9A50F735B2F9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2026-09-17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79ADE-CDE6-4B7F-93A8-6E9CA16956ED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2856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51C27-8626-45FF-AE5A-9A50F735B2F9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2026-09-17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79ADE-CDE6-4B7F-93A8-6E9CA16956ED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2301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51C27-8626-45FF-AE5A-9A50F735B2F9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2026-09-17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79ADE-CDE6-4B7F-93A8-6E9CA16956ED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5758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51C27-8626-45FF-AE5A-9A50F735B2F9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2026-09-17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79ADE-CDE6-4B7F-93A8-6E9CA16956ED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5780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51C27-8626-45FF-AE5A-9A50F735B2F9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2026-09-17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79ADE-CDE6-4B7F-93A8-6E9CA16956ED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8459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51C27-8626-45FF-AE5A-9A50F735B2F9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2026-09-17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79ADE-CDE6-4B7F-93A8-6E9CA16956ED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577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6C8C1-9EAE-4E23-A310-040469BF3C03}" type="datetime1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sv-SE"/>
              <a:t>Drogvaneundersökning 2026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60723-37FD-4282-B2FB-DA2860305B29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</a:t>
            </a:r>
          </a:p>
        </p:txBody>
      </p:sp>
      <p:sp>
        <p:nvSpPr>
          <p:cNvPr id="1027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 på bakgrundstexten</a:t>
            </a:r>
          </a:p>
          <a:p>
            <a:pPr lvl="1"/>
            <a:r>
              <a:rPr lang="sv-SE" altLang="sv-SE"/>
              <a:t>Nivå två</a:t>
            </a:r>
          </a:p>
          <a:p>
            <a:pPr lvl="2"/>
            <a:r>
              <a:rPr lang="sv-SE" altLang="sv-SE"/>
              <a:t>Nivå tre</a:t>
            </a:r>
          </a:p>
          <a:p>
            <a:pPr lvl="3"/>
            <a:r>
              <a:rPr lang="sv-SE" altLang="sv-SE"/>
              <a:t>Nivå fyra</a:t>
            </a:r>
          </a:p>
          <a:p>
            <a:pPr lvl="4"/>
            <a:r>
              <a:rPr lang="sv-SE" alt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4D1E22B-3C24-4DFD-AAD4-7EEA7A65C75F}" type="datetime1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sv-SE"/>
              <a:t>Drogvaneundersökning 2026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13333A4-CD2D-4E0D-BE1A-17944DD64E22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4015137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51C27-8626-45FF-AE5A-9A50F735B2F9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2026-09-17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679ADE-CDE6-4B7F-93A8-6E9CA16956ED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345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b="1">
                <a:latin typeface="Calibri Light" pitchFamily="34" charset="0"/>
              </a:rPr>
              <a:t>Drogvaneundersökning 2026</a:t>
            </a:r>
            <a:endParaRPr lang="sv-SE" b="1" dirty="0">
              <a:latin typeface="Calibri Light" pitchFamily="34" charset="0"/>
            </a:endParaRPr>
          </a:p>
        </p:txBody>
      </p:sp>
      <p:pic>
        <p:nvPicPr>
          <p:cNvPr id="3" name="Bild 1">
            <a:extLst>
              <a:ext uri="{FF2B5EF4-FFF2-40B4-BE49-F238E27FC236}">
                <a16:creationId xmlns:a16="http://schemas.microsoft.com/office/drawing/2014/main" id="{41071D14-F0BD-5D5D-5746-010D65F31B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700" y="3492232"/>
            <a:ext cx="2514600" cy="944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5832648"/>
          </a:xfrm>
        </p:spPr>
        <p:txBody>
          <a:bodyPr>
            <a:normAutofit/>
          </a:bodyPr>
          <a:lstStyle/>
          <a:p>
            <a:br>
              <a:rPr lang="sv-SE" dirty="0">
                <a:solidFill>
                  <a:srgbClr val="FF0000"/>
                </a:solidFill>
                <a:latin typeface="Calibri Light" pitchFamily="34" charset="0"/>
              </a:rPr>
            </a:br>
            <a:r>
              <a:rPr lang="sv-SE" dirty="0">
                <a:latin typeface="Calibri Light" pitchFamily="34" charset="0"/>
              </a:rPr>
              <a:t>Drogvaneundersökning</a:t>
            </a:r>
            <a:br>
              <a:rPr lang="sv-SE" dirty="0">
                <a:latin typeface="Calibri Light" pitchFamily="34" charset="0"/>
              </a:rPr>
            </a:br>
            <a:r>
              <a:rPr lang="sv-SE" sz="4000" dirty="0">
                <a:latin typeface="Calibri Light" pitchFamily="34" charset="0"/>
              </a:rPr>
              <a:t>Vårgårda kommun</a:t>
            </a:r>
            <a:br>
              <a:rPr lang="sv-SE" dirty="0">
                <a:latin typeface="Calibri Light" pitchFamily="34" charset="0"/>
              </a:rPr>
            </a:br>
            <a:br>
              <a:rPr lang="sv-SE" sz="2400" dirty="0">
                <a:latin typeface="Calibri Light" pitchFamily="34" charset="0"/>
              </a:rPr>
            </a:br>
            <a:r>
              <a:rPr lang="sv-SE" sz="2400" i="1" dirty="0">
                <a:latin typeface="Calibri Light" pitchFamily="34" charset="0"/>
              </a:rPr>
              <a:t>Genomfördes i årskurs 1 på Sundlergymnasiet </a:t>
            </a:r>
            <a:br>
              <a:rPr lang="sv-SE" sz="2400" i="1" dirty="0">
                <a:latin typeface="Calibri Light" pitchFamily="34" charset="0"/>
              </a:rPr>
            </a:br>
            <a:r>
              <a:rPr lang="sv-SE" sz="2400" i="1" dirty="0">
                <a:latin typeface="Calibri Light" pitchFamily="34" charset="0"/>
              </a:rPr>
              <a:t>25-27 augusti 2026</a:t>
            </a:r>
            <a:br>
              <a:rPr lang="sv-SE" sz="2400" dirty="0">
                <a:latin typeface="Calibri Light" pitchFamily="34" charset="0"/>
              </a:rPr>
            </a:br>
            <a:br>
              <a:rPr lang="sv-SE" sz="2400" dirty="0">
                <a:latin typeface="Calibri Light" pitchFamily="34" charset="0"/>
              </a:rPr>
            </a:br>
            <a:r>
              <a:rPr lang="sv-SE" sz="2400" dirty="0">
                <a:latin typeface="Calibri Light" pitchFamily="34" charset="0"/>
              </a:rPr>
              <a:t>Totalt deltog 105 av 145 elever (bortfall 27,6 %)</a:t>
            </a:r>
            <a:br>
              <a:rPr lang="sv-SE" sz="2400" dirty="0">
                <a:latin typeface="Calibri Light" pitchFamily="34" charset="0"/>
              </a:rPr>
            </a:br>
            <a:r>
              <a:rPr lang="sv-SE" sz="2400" dirty="0">
                <a:latin typeface="Calibri Light" pitchFamily="34" charset="0"/>
              </a:rPr>
              <a:t>43 flickor och 57 pojkar</a:t>
            </a:r>
            <a:br>
              <a:rPr lang="sv-SE" sz="2400" dirty="0">
                <a:latin typeface="Calibri Light" pitchFamily="34" charset="0"/>
              </a:rPr>
            </a:br>
            <a:br>
              <a:rPr lang="sv-SE" sz="2400" dirty="0">
                <a:latin typeface="Calibri Light" pitchFamily="34" charset="0"/>
              </a:rPr>
            </a:br>
            <a:br>
              <a:rPr lang="sv-SE" sz="2400" dirty="0">
                <a:latin typeface="Calibri Light" pitchFamily="34" charset="0"/>
              </a:rPr>
            </a:br>
            <a:r>
              <a:rPr lang="sv-SE" sz="1600" i="1" dirty="0">
                <a:latin typeface="Calibri Light" pitchFamily="34" charset="0"/>
              </a:rPr>
              <a:t>Enkäten genomfördes också i årskurs 7-9 på Gullhögskolan. En del bilder innehåller även resultat från denna undersökning </a:t>
            </a:r>
            <a:r>
              <a:rPr lang="sv-SE" sz="1600" dirty="0">
                <a:latin typeface="Calibri Light" pitchFamily="34" charset="0"/>
              </a:rPr>
              <a:t>(</a:t>
            </a:r>
            <a:r>
              <a:rPr lang="sv-SE" sz="1600" i="1" dirty="0">
                <a:latin typeface="Calibri Light" pitchFamily="34" charset="0"/>
              </a:rPr>
              <a:t>304 av 378 elever deltog, bortfall 19,6 %). </a:t>
            </a:r>
            <a:br>
              <a:rPr lang="sv-SE" sz="2400" dirty="0"/>
            </a:br>
            <a:endParaRPr lang="sv-SE" sz="2400" dirty="0">
              <a:latin typeface="Calibri Light" pitchFamily="34" charset="0"/>
            </a:endParaRPr>
          </a:p>
        </p:txBody>
      </p:sp>
      <p:pic>
        <p:nvPicPr>
          <p:cNvPr id="4" name="Bild 1">
            <a:extLst>
              <a:ext uri="{FF2B5EF4-FFF2-40B4-BE49-F238E27FC236}">
                <a16:creationId xmlns:a16="http://schemas.microsoft.com/office/drawing/2014/main" id="{732F10C4-6C29-6DEA-4DB8-3282120D5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612" y="5949280"/>
            <a:ext cx="2049388" cy="770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4896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>
                <a:latin typeface="Calibri Light" pitchFamily="34" charset="0"/>
              </a:rPr>
              <a:t>Normbrytande beteenden </a:t>
            </a:r>
            <a:br>
              <a:rPr lang="sv-SE" sz="2700" dirty="0">
                <a:latin typeface="Calibri Light" pitchFamily="34" charset="0"/>
              </a:rPr>
            </a:br>
            <a:r>
              <a:rPr lang="sv-SE" sz="1400" dirty="0">
                <a:latin typeface="Calibri Light" pitchFamily="34" charset="0"/>
              </a:rPr>
              <a:t>Gy 1</a:t>
            </a:r>
          </a:p>
        </p:txBody>
      </p:sp>
      <p:graphicFrame>
        <p:nvGraphicFramePr>
          <p:cNvPr id="4" name="Platshållare för innehåll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8478890"/>
              </p:ext>
            </p:extLst>
          </p:nvPr>
        </p:nvGraphicFramePr>
        <p:xfrm>
          <a:off x="323528" y="1600200"/>
          <a:ext cx="8363272" cy="4565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9BBE0493-A85F-4388-A61B-32EB80393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Drogvaneundersökning 2026</a:t>
            </a:r>
          </a:p>
        </p:txBody>
      </p:sp>
      <p:pic>
        <p:nvPicPr>
          <p:cNvPr id="5" name="Bild 1">
            <a:extLst>
              <a:ext uri="{FF2B5EF4-FFF2-40B4-BE49-F238E27FC236}">
                <a16:creationId xmlns:a16="http://schemas.microsoft.com/office/drawing/2014/main" id="{2183678F-4B90-1E3A-E016-F248E994EB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612" y="5949280"/>
            <a:ext cx="2049388" cy="770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8447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Chart bld="category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>
                <a:latin typeface="Calibri Light" pitchFamily="34" charset="0"/>
              </a:rPr>
              <a:t>Normbrytande beteenden </a:t>
            </a:r>
            <a:br>
              <a:rPr lang="sv-SE" sz="2700" dirty="0">
                <a:latin typeface="Calibri Light" pitchFamily="34" charset="0"/>
              </a:rPr>
            </a:br>
            <a:r>
              <a:rPr lang="sv-SE" sz="1400" dirty="0">
                <a:latin typeface="Calibri Light" pitchFamily="34" charset="0"/>
              </a:rPr>
              <a:t>Gy 1</a:t>
            </a:r>
          </a:p>
        </p:txBody>
      </p:sp>
      <p:graphicFrame>
        <p:nvGraphicFramePr>
          <p:cNvPr id="4" name="Platshållare för innehåll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1029709"/>
              </p:ext>
            </p:extLst>
          </p:nvPr>
        </p:nvGraphicFramePr>
        <p:xfrm>
          <a:off x="323528" y="1600200"/>
          <a:ext cx="8363272" cy="4756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8A0E8173-5D61-4823-AA77-F9A0667B0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Drogvaneundersökning 2026</a:t>
            </a:r>
          </a:p>
        </p:txBody>
      </p:sp>
      <p:pic>
        <p:nvPicPr>
          <p:cNvPr id="5" name="Bild 1">
            <a:extLst>
              <a:ext uri="{FF2B5EF4-FFF2-40B4-BE49-F238E27FC236}">
                <a16:creationId xmlns:a16="http://schemas.microsoft.com/office/drawing/2014/main" id="{28D91713-7EA3-B6FF-A578-8DF8A8A046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612" y="5949280"/>
            <a:ext cx="2049388" cy="770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3880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>
                <a:latin typeface="Calibri Light" pitchFamily="34" charset="0"/>
              </a:rPr>
              <a:t>Normbrytande beteenden </a:t>
            </a:r>
            <a:br>
              <a:rPr lang="sv-SE" sz="2700" dirty="0">
                <a:latin typeface="Calibri Light" pitchFamily="34" charset="0"/>
              </a:rPr>
            </a:br>
            <a:r>
              <a:rPr lang="sv-SE" sz="1400" dirty="0">
                <a:latin typeface="Calibri Light" pitchFamily="34" charset="0"/>
              </a:rPr>
              <a:t>Årskurs 7-9 + Gymnasiet år 1</a:t>
            </a:r>
          </a:p>
        </p:txBody>
      </p:sp>
      <p:graphicFrame>
        <p:nvGraphicFramePr>
          <p:cNvPr id="4" name="Platshållare för innehåll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0648861"/>
              </p:ext>
            </p:extLst>
          </p:nvPr>
        </p:nvGraphicFramePr>
        <p:xfrm>
          <a:off x="323528" y="1600200"/>
          <a:ext cx="8363272" cy="4756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1A590603-F01D-4A3F-ACA6-D48EFDB0F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Drogvaneundersökning 2026</a:t>
            </a:r>
          </a:p>
        </p:txBody>
      </p:sp>
      <p:pic>
        <p:nvPicPr>
          <p:cNvPr id="5" name="Bild 1">
            <a:extLst>
              <a:ext uri="{FF2B5EF4-FFF2-40B4-BE49-F238E27FC236}">
                <a16:creationId xmlns:a16="http://schemas.microsoft.com/office/drawing/2014/main" id="{3CF18DCD-BD30-9C86-7046-31B55E9A70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612" y="5949280"/>
            <a:ext cx="2049388" cy="770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2215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>
                <a:latin typeface="Calibri Light" pitchFamily="34" charset="0"/>
              </a:rPr>
              <a:t>Normbrytande beteenden </a:t>
            </a:r>
            <a:br>
              <a:rPr lang="sv-SE" sz="2700" dirty="0">
                <a:latin typeface="Calibri Light" pitchFamily="34" charset="0"/>
              </a:rPr>
            </a:br>
            <a:r>
              <a:rPr lang="sv-SE" sz="1400" dirty="0">
                <a:latin typeface="Calibri Light" pitchFamily="34" charset="0"/>
              </a:rPr>
              <a:t>Årskurs 7-9 + Gymnasiet år 1</a:t>
            </a:r>
          </a:p>
        </p:txBody>
      </p:sp>
      <p:graphicFrame>
        <p:nvGraphicFramePr>
          <p:cNvPr id="4" name="Platshållare för innehåll 3"/>
          <p:cNvGraphicFramePr>
            <a:graphicFrameLocks noGrp="1"/>
          </p:cNvGraphicFramePr>
          <p:nvPr>
            <p:ph idx="1"/>
          </p:nvPr>
        </p:nvGraphicFramePr>
        <p:xfrm>
          <a:off x="323528" y="1600200"/>
          <a:ext cx="8363272" cy="4756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1A590603-F01D-4A3F-ACA6-D48EFDB0F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Drogvaneundersökning 2026</a:t>
            </a:r>
          </a:p>
        </p:txBody>
      </p:sp>
      <p:pic>
        <p:nvPicPr>
          <p:cNvPr id="5" name="Bild 1">
            <a:extLst>
              <a:ext uri="{FF2B5EF4-FFF2-40B4-BE49-F238E27FC236}">
                <a16:creationId xmlns:a16="http://schemas.microsoft.com/office/drawing/2014/main" id="{3CF18DCD-BD30-9C86-7046-31B55E9A70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612" y="5949280"/>
            <a:ext cx="2049388" cy="770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9927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tshållare för innehåll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688187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v-SE" dirty="0">
                <a:latin typeface="Calibri Light" pitchFamily="34" charset="0"/>
              </a:rPr>
              <a:t>Nikotin</a:t>
            </a:r>
            <a:br>
              <a:rPr lang="sv-SE" dirty="0">
                <a:latin typeface="Calibri Light" pitchFamily="34" charset="0"/>
              </a:rPr>
            </a:br>
            <a:r>
              <a:rPr lang="sv-SE" sz="1800" dirty="0">
                <a:latin typeface="Calibri Light" pitchFamily="34" charset="0"/>
              </a:rPr>
              <a:t>Gymnasiet år 1</a:t>
            </a:r>
            <a:br>
              <a:rPr lang="sv-SE" sz="1800" dirty="0">
                <a:latin typeface="Calibri Light" pitchFamily="34" charset="0"/>
              </a:rPr>
            </a:br>
            <a:endParaRPr lang="sv-SE" sz="1800" dirty="0">
              <a:latin typeface="Calibri Light" pitchFamily="34" charset="0"/>
            </a:endParaRPr>
          </a:p>
        </p:txBody>
      </p:sp>
      <p:sp>
        <p:nvSpPr>
          <p:cNvPr id="2" name="Platshållare för sidfot 1">
            <a:extLst>
              <a:ext uri="{FF2B5EF4-FFF2-40B4-BE49-F238E27FC236}">
                <a16:creationId xmlns:a16="http://schemas.microsoft.com/office/drawing/2014/main" id="{F7AB8BEE-1725-48A0-A93C-F12916250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Drogvaneundersökning 2026</a:t>
            </a:r>
          </a:p>
        </p:txBody>
      </p:sp>
      <p:pic>
        <p:nvPicPr>
          <p:cNvPr id="3" name="Bild 1">
            <a:extLst>
              <a:ext uri="{FF2B5EF4-FFF2-40B4-BE49-F238E27FC236}">
                <a16:creationId xmlns:a16="http://schemas.microsoft.com/office/drawing/2014/main" id="{3D062739-8CEC-C16C-8D01-0FFB566905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612" y="5949280"/>
            <a:ext cx="2049388" cy="770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634978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tshållare för innehåll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047202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v-SE" dirty="0">
                <a:latin typeface="Calibri Light" pitchFamily="34" charset="0"/>
              </a:rPr>
              <a:t>Nikotin</a:t>
            </a:r>
            <a:br>
              <a:rPr lang="sv-SE" dirty="0">
                <a:latin typeface="Calibri Light" pitchFamily="34" charset="0"/>
              </a:rPr>
            </a:br>
            <a:r>
              <a:rPr lang="sv-SE" sz="1800" dirty="0">
                <a:latin typeface="Calibri Light" pitchFamily="34" charset="0"/>
              </a:rPr>
              <a:t>Gymnasiet år 1</a:t>
            </a:r>
            <a:br>
              <a:rPr lang="sv-SE" sz="1800" dirty="0">
                <a:latin typeface="Calibri Light" pitchFamily="34" charset="0"/>
              </a:rPr>
            </a:br>
            <a:endParaRPr lang="sv-SE" sz="1800" dirty="0">
              <a:latin typeface="Calibri Light" pitchFamily="34" charset="0"/>
            </a:endParaRPr>
          </a:p>
        </p:txBody>
      </p:sp>
      <p:sp>
        <p:nvSpPr>
          <p:cNvPr id="2" name="Platshållare för sidfot 1">
            <a:extLst>
              <a:ext uri="{FF2B5EF4-FFF2-40B4-BE49-F238E27FC236}">
                <a16:creationId xmlns:a16="http://schemas.microsoft.com/office/drawing/2014/main" id="{F7AB8BEE-1725-48A0-A93C-F12916250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Drogvaneundersökning 2026</a:t>
            </a:r>
          </a:p>
        </p:txBody>
      </p:sp>
      <p:pic>
        <p:nvPicPr>
          <p:cNvPr id="3" name="Bild 1">
            <a:extLst>
              <a:ext uri="{FF2B5EF4-FFF2-40B4-BE49-F238E27FC236}">
                <a16:creationId xmlns:a16="http://schemas.microsoft.com/office/drawing/2014/main" id="{3D062739-8CEC-C16C-8D01-0FFB566905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612" y="5949280"/>
            <a:ext cx="2049388" cy="770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8180309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>
                <a:latin typeface="Calibri Light" pitchFamily="34" charset="0"/>
              </a:rPr>
              <a:t>Alkoholkonsumtion</a:t>
            </a:r>
            <a:br>
              <a:rPr lang="sv-SE" dirty="0">
                <a:latin typeface="Calibri Light" pitchFamily="34" charset="0"/>
              </a:rPr>
            </a:br>
            <a:r>
              <a:rPr lang="sv-SE" sz="1400" dirty="0">
                <a:latin typeface="Calibri Light" pitchFamily="34" charset="0"/>
              </a:rPr>
              <a:t>Gy 1</a:t>
            </a:r>
          </a:p>
        </p:txBody>
      </p:sp>
      <p:graphicFrame>
        <p:nvGraphicFramePr>
          <p:cNvPr id="4" name="Platshållare för innehåll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759601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FE42FFE9-3BEA-4638-9DCD-BDB0BA3EA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Drogvaneundersökning 2026</a:t>
            </a:r>
          </a:p>
        </p:txBody>
      </p:sp>
      <p:pic>
        <p:nvPicPr>
          <p:cNvPr id="6" name="Bild 1">
            <a:extLst>
              <a:ext uri="{FF2B5EF4-FFF2-40B4-BE49-F238E27FC236}">
                <a16:creationId xmlns:a16="http://schemas.microsoft.com/office/drawing/2014/main" id="{775773D3-B821-5180-C68A-79D8BEDEC8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612" y="5949280"/>
            <a:ext cx="2049388" cy="770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6244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37"/>
          </a:xfrm>
        </p:spPr>
        <p:txBody>
          <a:bodyPr/>
          <a:lstStyle/>
          <a:p>
            <a:r>
              <a:rPr lang="sv-SE" sz="4000" dirty="0">
                <a:latin typeface="Calibri Light" pitchFamily="34" charset="0"/>
              </a:rPr>
              <a:t>Var får du vanligtvis din alkohol ifrån?</a:t>
            </a:r>
            <a:br>
              <a:rPr lang="sv-SE" sz="4000" dirty="0">
                <a:latin typeface="Calibri Light" pitchFamily="34" charset="0"/>
              </a:rPr>
            </a:br>
            <a:r>
              <a:rPr lang="sv-SE" sz="1400" dirty="0">
                <a:latin typeface="Calibri Light" pitchFamily="34" charset="0"/>
              </a:rPr>
              <a:t>Gymnasiet åk 1</a:t>
            </a:r>
          </a:p>
        </p:txBody>
      </p:sp>
      <p:graphicFrame>
        <p:nvGraphicFramePr>
          <p:cNvPr id="7" name="Platshållare för innehåll 3"/>
          <p:cNvGraphicFramePr>
            <a:graphicFrameLocks noGrp="1"/>
          </p:cNvGraphicFramePr>
          <p:nvPr>
            <p:ph idx="1"/>
          </p:nvPr>
        </p:nvGraphicFramePr>
        <p:xfrm>
          <a:off x="457200" y="1484784"/>
          <a:ext cx="8229600" cy="46008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B78399E-AEC8-48F8-9455-92AF10572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Drogvaneundersökning 2026</a:t>
            </a:r>
          </a:p>
        </p:txBody>
      </p:sp>
      <p:sp>
        <p:nvSpPr>
          <p:cNvPr id="2" name="textruta 6">
            <a:extLst>
              <a:ext uri="{FF2B5EF4-FFF2-40B4-BE49-F238E27FC236}">
                <a16:creationId xmlns:a16="http://schemas.microsoft.com/office/drawing/2014/main" id="{7A7209CB-66B2-AC62-D3E9-2AF7DD73D6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524" y="6165304"/>
            <a:ext cx="241226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itchFamily="34" charset="0"/>
                <a:ea typeface="+mn-ea"/>
                <a:cs typeface="+mn-cs"/>
              </a:rPr>
              <a:t>Diagrammet visar de vanligaste sätten att få tag på alkohol av de</a:t>
            </a:r>
            <a:r>
              <a:rPr kumimoji="0" lang="sv-SE" sz="10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itchFamily="34" charset="0"/>
                <a:ea typeface="+mn-ea"/>
                <a:cs typeface="+mn-cs"/>
              </a:rPr>
              <a:t> </a:t>
            </a:r>
            <a:r>
              <a:rPr kumimoji="0" lang="sv-SE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itchFamily="34" charset="0"/>
                <a:ea typeface="+mn-ea"/>
                <a:cs typeface="+mn-cs"/>
              </a:rPr>
              <a:t>elever som uppgett att de druckit alkohol det senaste året.</a:t>
            </a:r>
          </a:p>
        </p:txBody>
      </p:sp>
      <p:pic>
        <p:nvPicPr>
          <p:cNvPr id="4" name="Bild 1">
            <a:extLst>
              <a:ext uri="{FF2B5EF4-FFF2-40B4-BE49-F238E27FC236}">
                <a16:creationId xmlns:a16="http://schemas.microsoft.com/office/drawing/2014/main" id="{824D9C0A-C72D-C477-9868-12F256CA40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612" y="5949280"/>
            <a:ext cx="2049388" cy="770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8283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37"/>
          </a:xfrm>
        </p:spPr>
        <p:txBody>
          <a:bodyPr/>
          <a:lstStyle/>
          <a:p>
            <a:r>
              <a:rPr lang="sv-SE" sz="4000" dirty="0">
                <a:latin typeface="Calibri Light" pitchFamily="34" charset="0"/>
              </a:rPr>
              <a:t>Var får du vanligtvis din alkohol ifrån?</a:t>
            </a:r>
            <a:br>
              <a:rPr lang="sv-SE" sz="4000" dirty="0">
                <a:latin typeface="Calibri Light" pitchFamily="34" charset="0"/>
              </a:rPr>
            </a:br>
            <a:r>
              <a:rPr lang="sv-SE" sz="1400" dirty="0">
                <a:latin typeface="Calibri Light" pitchFamily="34" charset="0"/>
              </a:rPr>
              <a:t>Gymnasiet år 1</a:t>
            </a:r>
          </a:p>
        </p:txBody>
      </p:sp>
      <p:graphicFrame>
        <p:nvGraphicFramePr>
          <p:cNvPr id="7" name="Platshållare för innehåll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9920209"/>
              </p:ext>
            </p:extLst>
          </p:nvPr>
        </p:nvGraphicFramePr>
        <p:xfrm>
          <a:off x="457200" y="1484785"/>
          <a:ext cx="8229600" cy="4176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Platshållare för sidfot 1">
            <a:extLst>
              <a:ext uri="{FF2B5EF4-FFF2-40B4-BE49-F238E27FC236}">
                <a16:creationId xmlns:a16="http://schemas.microsoft.com/office/drawing/2014/main" id="{4464FA75-BE20-4F9A-ACA1-B168CB7BD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Drogvaneundersökning 2026</a:t>
            </a:r>
          </a:p>
        </p:txBody>
      </p:sp>
      <p:sp>
        <p:nvSpPr>
          <p:cNvPr id="4" name="textruta 6">
            <a:extLst>
              <a:ext uri="{FF2B5EF4-FFF2-40B4-BE49-F238E27FC236}">
                <a16:creationId xmlns:a16="http://schemas.microsoft.com/office/drawing/2014/main" id="{EF1F5A80-AD1E-FB3B-A036-4403FF274C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493" y="5846414"/>
            <a:ext cx="194421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itchFamily="34" charset="0"/>
                <a:ea typeface="+mn-ea"/>
                <a:cs typeface="+mn-cs"/>
              </a:rPr>
              <a:t>Diagrammet visar de vanligaste sätten att få tag på alkohol av de</a:t>
            </a:r>
            <a:r>
              <a:rPr kumimoji="0" lang="sv-SE" sz="8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itchFamily="34" charset="0"/>
                <a:ea typeface="+mn-ea"/>
                <a:cs typeface="+mn-cs"/>
              </a:rPr>
              <a:t> </a:t>
            </a:r>
            <a:r>
              <a:rPr kumimoji="0" lang="sv-SE" sz="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itchFamily="34" charset="0"/>
                <a:ea typeface="+mn-ea"/>
                <a:cs typeface="+mn-cs"/>
              </a:rPr>
              <a:t>elever som uppgett att de druckit alkohol det senaste året.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800" i="1" dirty="0">
              <a:solidFill>
                <a:prstClr val="black"/>
              </a:solidFill>
              <a:latin typeface="Calibri Light" pitchFamily="34" charset="0"/>
            </a:endParaRPr>
          </a:p>
          <a:p>
            <a:pPr>
              <a:defRPr/>
            </a:pPr>
            <a:r>
              <a:rPr lang="sv-SE" sz="800" i="1" dirty="0">
                <a:latin typeface="Calibri Light" pitchFamily="34" charset="0"/>
              </a:rPr>
              <a:t>Alternativet ”Köper själv på internet” infördes 2017 och ändrades 2026 till ”Köper själv via sociala medier”.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itchFamily="34" charset="0"/>
              <a:ea typeface="+mn-ea"/>
              <a:cs typeface="+mn-cs"/>
            </a:endParaRPr>
          </a:p>
        </p:txBody>
      </p:sp>
      <p:pic>
        <p:nvPicPr>
          <p:cNvPr id="3" name="Bild 1">
            <a:extLst>
              <a:ext uri="{FF2B5EF4-FFF2-40B4-BE49-F238E27FC236}">
                <a16:creationId xmlns:a16="http://schemas.microsoft.com/office/drawing/2014/main" id="{C270ACE2-45F6-EF95-5FC7-F465653245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612" y="5949280"/>
            <a:ext cx="2049388" cy="770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4144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sz="4000" dirty="0">
                <a:latin typeface="Calibri Light" pitchFamily="34" charset="0"/>
              </a:rPr>
              <a:t>Tillåter dina föräldrar att du dricker alkohol?</a:t>
            </a:r>
            <a:br>
              <a:rPr lang="sv-SE" sz="4000" dirty="0">
                <a:latin typeface="Calibri Light" pitchFamily="34" charset="0"/>
              </a:rPr>
            </a:br>
            <a:r>
              <a:rPr lang="sv-SE" sz="1600" dirty="0">
                <a:latin typeface="Calibri Light" pitchFamily="34" charset="0"/>
              </a:rPr>
              <a:t>Årskurs 7-9 + Gymnasiet år 1</a:t>
            </a:r>
          </a:p>
        </p:txBody>
      </p:sp>
      <p:graphicFrame>
        <p:nvGraphicFramePr>
          <p:cNvPr id="4" name="Platshållare för innehåll 3"/>
          <p:cNvGraphicFramePr>
            <a:graphicFrameLocks noGrp="1"/>
          </p:cNvGraphicFramePr>
          <p:nvPr>
            <p:ph idx="1"/>
          </p:nvPr>
        </p:nvGraphicFramePr>
        <p:xfrm>
          <a:off x="395536" y="1556792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DF00C169-065F-46DB-8F6E-A0F8FE582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Drogvaneundersökning 2026</a:t>
            </a:r>
          </a:p>
        </p:txBody>
      </p:sp>
      <p:pic>
        <p:nvPicPr>
          <p:cNvPr id="5" name="Bild 1">
            <a:extLst>
              <a:ext uri="{FF2B5EF4-FFF2-40B4-BE49-F238E27FC236}">
                <a16:creationId xmlns:a16="http://schemas.microsoft.com/office/drawing/2014/main" id="{3D2367A7-3815-68B6-C6B7-025C219420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612" y="5949280"/>
            <a:ext cx="2049388" cy="770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8836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3100" dirty="0">
                <a:latin typeface="Calibri Light" pitchFamily="34" charset="0"/>
              </a:rPr>
              <a:t>Ingen av mina föräldrar tillåter att jag…</a:t>
            </a:r>
            <a:br>
              <a:rPr lang="sv-SE" dirty="0">
                <a:latin typeface="Calibri Light" pitchFamily="34" charset="0"/>
              </a:rPr>
            </a:br>
            <a:r>
              <a:rPr lang="sv-SE" sz="1400" dirty="0">
                <a:latin typeface="Calibri Light" pitchFamily="34" charset="0"/>
              </a:rPr>
              <a:t>Gymnasiet år 1</a:t>
            </a:r>
          </a:p>
        </p:txBody>
      </p:sp>
      <p:graphicFrame>
        <p:nvGraphicFramePr>
          <p:cNvPr id="4" name="Platshållare för innehåll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237980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FCBC670-374F-4CC9-BD49-6566EBC09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Drogvaneundersökning 2026</a:t>
            </a:r>
          </a:p>
        </p:txBody>
      </p:sp>
      <p:pic>
        <p:nvPicPr>
          <p:cNvPr id="5" name="Bild 1">
            <a:extLst>
              <a:ext uri="{FF2B5EF4-FFF2-40B4-BE49-F238E27FC236}">
                <a16:creationId xmlns:a16="http://schemas.microsoft.com/office/drawing/2014/main" id="{A047B1CE-A4F2-D867-F337-1165C914B0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612" y="5949280"/>
            <a:ext cx="2049388" cy="770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91830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3600" dirty="0">
                <a:latin typeface="Calibri Light" pitchFamily="34" charset="0"/>
              </a:rPr>
              <a:t>Alkohol i trafiken</a:t>
            </a:r>
            <a:br>
              <a:rPr lang="sv-SE" dirty="0">
                <a:latin typeface="Calibri Light" pitchFamily="34" charset="0"/>
              </a:rPr>
            </a:br>
            <a:r>
              <a:rPr lang="sv-SE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Gymnasiet år 1</a:t>
            </a:r>
          </a:p>
        </p:txBody>
      </p:sp>
      <p:graphicFrame>
        <p:nvGraphicFramePr>
          <p:cNvPr id="4" name="Platshållare för innehåll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1928475"/>
              </p:ext>
            </p:extLst>
          </p:nvPr>
        </p:nvGraphicFramePr>
        <p:xfrm>
          <a:off x="395536" y="1556792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ACF4F62-E07B-496C-984B-5BA660C9A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Drogvaneundersökning 2026</a:t>
            </a:r>
          </a:p>
        </p:txBody>
      </p:sp>
      <p:pic>
        <p:nvPicPr>
          <p:cNvPr id="5" name="Bild 1">
            <a:extLst>
              <a:ext uri="{FF2B5EF4-FFF2-40B4-BE49-F238E27FC236}">
                <a16:creationId xmlns:a16="http://schemas.microsoft.com/office/drawing/2014/main" id="{9E8F3AD1-87B5-A850-B83F-B65D174856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612" y="5949280"/>
            <a:ext cx="2049388" cy="770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64344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>
                <a:latin typeface="Calibri Light" pitchFamily="34" charset="0"/>
              </a:rPr>
              <a:t>Narkotika</a:t>
            </a:r>
            <a:br>
              <a:rPr lang="sv-SE" dirty="0">
                <a:latin typeface="Calibri Light" pitchFamily="34" charset="0"/>
              </a:rPr>
            </a:br>
            <a:r>
              <a:rPr lang="sv-SE" sz="1800" dirty="0">
                <a:latin typeface="Calibri Light" pitchFamily="34" charset="0"/>
              </a:rPr>
              <a:t>Gymnasiet år 1</a:t>
            </a:r>
          </a:p>
        </p:txBody>
      </p:sp>
      <p:graphicFrame>
        <p:nvGraphicFramePr>
          <p:cNvPr id="4" name="Platshållare för innehåll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1652264"/>
              </p:ext>
            </p:extLst>
          </p:nvPr>
        </p:nvGraphicFramePr>
        <p:xfrm>
          <a:off x="395536" y="1417638"/>
          <a:ext cx="8229600" cy="4737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382A906D-1915-451A-B026-712276F2E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Drogvaneundersökning 2026</a:t>
            </a:r>
          </a:p>
        </p:txBody>
      </p:sp>
      <p:pic>
        <p:nvPicPr>
          <p:cNvPr id="6" name="Bild 1">
            <a:extLst>
              <a:ext uri="{FF2B5EF4-FFF2-40B4-BE49-F238E27FC236}">
                <a16:creationId xmlns:a16="http://schemas.microsoft.com/office/drawing/2014/main" id="{31618D91-E9DD-C3F8-1F74-F49DB8BD7D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612" y="5949280"/>
            <a:ext cx="2049388" cy="770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59135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37"/>
          </a:xfrm>
        </p:spPr>
        <p:txBody>
          <a:bodyPr/>
          <a:lstStyle/>
          <a:p>
            <a:pPr eaLnBrk="1" hangingPunct="1"/>
            <a:r>
              <a:rPr lang="sv-SE" sz="4000" dirty="0">
                <a:latin typeface="Calibri Light" pitchFamily="34" charset="0"/>
              </a:rPr>
              <a:t>Samband mellan alkohol och narkotika</a:t>
            </a:r>
            <a:br>
              <a:rPr lang="sv-SE" sz="4000" dirty="0">
                <a:latin typeface="Calibri Light" pitchFamily="34" charset="0"/>
              </a:rPr>
            </a:br>
            <a:r>
              <a:rPr lang="sv-SE" sz="1400" dirty="0">
                <a:latin typeface="Calibri Light" pitchFamily="34" charset="0"/>
              </a:rPr>
              <a:t>Gymnasiet år 1</a:t>
            </a:r>
          </a:p>
        </p:txBody>
      </p:sp>
      <p:graphicFrame>
        <p:nvGraphicFramePr>
          <p:cNvPr id="9" name="Platshållare för innehåll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549992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v-SE"/>
              <a:t>Drogvaneundersökning 2026</a:t>
            </a:r>
            <a:endParaRPr lang="sv-SE" dirty="0"/>
          </a:p>
        </p:txBody>
      </p:sp>
      <p:sp>
        <p:nvSpPr>
          <p:cNvPr id="29702" name="textruta 6"/>
          <p:cNvSpPr txBox="1">
            <a:spLocks noChangeArrowheads="1"/>
          </p:cNvSpPr>
          <p:nvPr/>
        </p:nvSpPr>
        <p:spPr bwMode="auto">
          <a:xfrm>
            <a:off x="5364163" y="5373688"/>
            <a:ext cx="3603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>
                <a:latin typeface="Calibri" pitchFamily="34" charset="0"/>
              </a:rPr>
              <a:t> </a:t>
            </a:r>
          </a:p>
        </p:txBody>
      </p:sp>
      <p:pic>
        <p:nvPicPr>
          <p:cNvPr id="2" name="Bild 1">
            <a:extLst>
              <a:ext uri="{FF2B5EF4-FFF2-40B4-BE49-F238E27FC236}">
                <a16:creationId xmlns:a16="http://schemas.microsoft.com/office/drawing/2014/main" id="{E724627B-92A4-EBE8-0202-AFC1AFE462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612" y="5949280"/>
            <a:ext cx="2049388" cy="770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27513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37"/>
          </a:xfrm>
        </p:spPr>
        <p:txBody>
          <a:bodyPr/>
          <a:lstStyle/>
          <a:p>
            <a:pPr eaLnBrk="1" hangingPunct="1"/>
            <a:r>
              <a:rPr lang="sv-SE" sz="4000" dirty="0">
                <a:latin typeface="Calibri Light" pitchFamily="34" charset="0"/>
              </a:rPr>
              <a:t>Samband mellan rökning och narkotika</a:t>
            </a:r>
            <a:br>
              <a:rPr lang="sv-SE" sz="4000" dirty="0">
                <a:latin typeface="Calibri Light" pitchFamily="34" charset="0"/>
              </a:rPr>
            </a:br>
            <a:r>
              <a:rPr lang="sv-SE" sz="1400" dirty="0">
                <a:latin typeface="Calibri Light" pitchFamily="34" charset="0"/>
              </a:rPr>
              <a:t>Gymnasiet år 1</a:t>
            </a:r>
          </a:p>
        </p:txBody>
      </p:sp>
      <p:graphicFrame>
        <p:nvGraphicFramePr>
          <p:cNvPr id="9" name="Platshållare för innehåll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18235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v-SE"/>
              <a:t>Drogvaneundersökning 2026</a:t>
            </a:r>
            <a:endParaRPr lang="sv-SE" dirty="0"/>
          </a:p>
        </p:txBody>
      </p:sp>
      <p:sp>
        <p:nvSpPr>
          <p:cNvPr id="29702" name="textruta 6"/>
          <p:cNvSpPr txBox="1">
            <a:spLocks noChangeArrowheads="1"/>
          </p:cNvSpPr>
          <p:nvPr/>
        </p:nvSpPr>
        <p:spPr bwMode="auto">
          <a:xfrm>
            <a:off x="5364163" y="5373688"/>
            <a:ext cx="3603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>
                <a:latin typeface="Calibri" pitchFamily="34" charset="0"/>
              </a:rPr>
              <a:t> </a:t>
            </a:r>
          </a:p>
        </p:txBody>
      </p:sp>
      <p:pic>
        <p:nvPicPr>
          <p:cNvPr id="2" name="Bild 1">
            <a:extLst>
              <a:ext uri="{FF2B5EF4-FFF2-40B4-BE49-F238E27FC236}">
                <a16:creationId xmlns:a16="http://schemas.microsoft.com/office/drawing/2014/main" id="{F2DF9187-5D58-7E44-BED0-CDD73E5715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612" y="5949280"/>
            <a:ext cx="2049388" cy="770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72791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37"/>
          </a:xfrm>
        </p:spPr>
        <p:txBody>
          <a:bodyPr>
            <a:normAutofit fontScale="90000"/>
          </a:bodyPr>
          <a:lstStyle/>
          <a:p>
            <a:r>
              <a:rPr lang="sv-SE" sz="4000" dirty="0">
                <a:latin typeface="Calibri Light" pitchFamily="34" charset="0"/>
              </a:rPr>
              <a:t>Samband mellan snusning och narkotika</a:t>
            </a:r>
            <a:br>
              <a:rPr lang="sv-SE" sz="4000" dirty="0">
                <a:latin typeface="Calibri Light" pitchFamily="34" charset="0"/>
              </a:rPr>
            </a:br>
            <a:r>
              <a:rPr lang="sv-SE" sz="1400" dirty="0">
                <a:latin typeface="Calibri Light" pitchFamily="34" charset="0"/>
              </a:rPr>
              <a:t>Gymnasiet år 1</a:t>
            </a:r>
          </a:p>
        </p:txBody>
      </p:sp>
      <p:graphicFrame>
        <p:nvGraphicFramePr>
          <p:cNvPr id="9" name="Platshållare för innehåll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677213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702" name="textruta 6"/>
          <p:cNvSpPr txBox="1">
            <a:spLocks noChangeArrowheads="1"/>
          </p:cNvSpPr>
          <p:nvPr/>
        </p:nvSpPr>
        <p:spPr bwMode="auto">
          <a:xfrm>
            <a:off x="5364163" y="5373688"/>
            <a:ext cx="3603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>
                <a:latin typeface="Calibri" pitchFamily="34" charset="0"/>
              </a:rPr>
              <a:t> </a:t>
            </a:r>
          </a:p>
        </p:txBody>
      </p:sp>
      <p:sp>
        <p:nvSpPr>
          <p:cNvPr id="2" name="Platshållare för sidfot 1">
            <a:extLst>
              <a:ext uri="{FF2B5EF4-FFF2-40B4-BE49-F238E27FC236}">
                <a16:creationId xmlns:a16="http://schemas.microsoft.com/office/drawing/2014/main" id="{846C8CF5-EE69-44D5-BE89-D6CA3D8CA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Drogvaneundersökning 2026</a:t>
            </a:r>
          </a:p>
        </p:txBody>
      </p:sp>
      <p:pic>
        <p:nvPicPr>
          <p:cNvPr id="3" name="Bild 1">
            <a:extLst>
              <a:ext uri="{FF2B5EF4-FFF2-40B4-BE49-F238E27FC236}">
                <a16:creationId xmlns:a16="http://schemas.microsoft.com/office/drawing/2014/main" id="{F49B2732-D3E2-BBC7-F582-C00CDDD112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612" y="5949280"/>
            <a:ext cx="2049388" cy="770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40912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37"/>
          </a:xfrm>
        </p:spPr>
        <p:txBody>
          <a:bodyPr>
            <a:normAutofit/>
          </a:bodyPr>
          <a:lstStyle/>
          <a:p>
            <a:r>
              <a:rPr lang="sv-SE" sz="4000" dirty="0">
                <a:latin typeface="Calibri Light" pitchFamily="34" charset="0"/>
              </a:rPr>
              <a:t>Samband mellan e-cig och narkotika</a:t>
            </a:r>
            <a:br>
              <a:rPr lang="sv-SE" sz="4000" dirty="0">
                <a:latin typeface="Calibri Light" pitchFamily="34" charset="0"/>
              </a:rPr>
            </a:br>
            <a:r>
              <a:rPr lang="sv-SE" sz="1400" dirty="0">
                <a:latin typeface="Calibri Light" pitchFamily="34" charset="0"/>
              </a:rPr>
              <a:t>Gymnasiet år 1</a:t>
            </a:r>
          </a:p>
        </p:txBody>
      </p:sp>
      <p:graphicFrame>
        <p:nvGraphicFramePr>
          <p:cNvPr id="9" name="Platshållare för innehåll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5690990"/>
              </p:ext>
            </p:extLst>
          </p:nvPr>
        </p:nvGraphicFramePr>
        <p:xfrm>
          <a:off x="457200" y="1639341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702" name="textruta 6"/>
          <p:cNvSpPr txBox="1">
            <a:spLocks noChangeArrowheads="1"/>
          </p:cNvSpPr>
          <p:nvPr/>
        </p:nvSpPr>
        <p:spPr bwMode="auto">
          <a:xfrm>
            <a:off x="5364163" y="5373688"/>
            <a:ext cx="3603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>
                <a:latin typeface="Calibri" pitchFamily="34" charset="0"/>
              </a:rPr>
              <a:t> </a:t>
            </a:r>
          </a:p>
        </p:txBody>
      </p:sp>
      <p:sp>
        <p:nvSpPr>
          <p:cNvPr id="2" name="Platshållare för sidfot 1">
            <a:extLst>
              <a:ext uri="{FF2B5EF4-FFF2-40B4-BE49-F238E27FC236}">
                <a16:creationId xmlns:a16="http://schemas.microsoft.com/office/drawing/2014/main" id="{B8B13C6A-D796-4CBC-A6FE-EC1BEFF61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Drogvaneundersökning 2026</a:t>
            </a:r>
          </a:p>
        </p:txBody>
      </p:sp>
      <p:pic>
        <p:nvPicPr>
          <p:cNvPr id="3" name="Bild 1">
            <a:extLst>
              <a:ext uri="{FF2B5EF4-FFF2-40B4-BE49-F238E27FC236}">
                <a16:creationId xmlns:a16="http://schemas.microsoft.com/office/drawing/2014/main" id="{B74838CB-D4E8-FE20-2564-7A8B0182AC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612" y="5949280"/>
            <a:ext cx="2049388" cy="770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05030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457200"/>
            <a:ext cx="8147248" cy="1143000"/>
          </a:xfrm>
        </p:spPr>
        <p:txBody>
          <a:bodyPr>
            <a:normAutofit fontScale="90000"/>
          </a:bodyPr>
          <a:lstStyle/>
          <a:p>
            <a:r>
              <a:rPr lang="sv-SE" sz="3100" dirty="0">
                <a:latin typeface="Calibri Light" panose="020F0302020204030204" pitchFamily="34" charset="0"/>
                <a:cs typeface="Calibri Light" panose="020F0302020204030204" pitchFamily="34" charset="0"/>
              </a:rPr>
              <a:t>”Det är bra att det är olagligt att använda cannabis (marijuana/hasch)”</a:t>
            </a:r>
            <a:b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sv-SE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Gymnasiet år 1</a:t>
            </a:r>
          </a:p>
        </p:txBody>
      </p:sp>
      <p:graphicFrame>
        <p:nvGraphicFramePr>
          <p:cNvPr id="5" name="Platshållare för innehåll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3779089"/>
              </p:ext>
            </p:extLst>
          </p:nvPr>
        </p:nvGraphicFramePr>
        <p:xfrm>
          <a:off x="457200" y="1567333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1C88D203-D786-4E39-9A64-340FD6273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Drogvaneundersökning 2026</a:t>
            </a:r>
          </a:p>
        </p:txBody>
      </p:sp>
      <p:pic>
        <p:nvPicPr>
          <p:cNvPr id="4" name="Bild 1">
            <a:extLst>
              <a:ext uri="{FF2B5EF4-FFF2-40B4-BE49-F238E27FC236}">
                <a16:creationId xmlns:a16="http://schemas.microsoft.com/office/drawing/2014/main" id="{8A8B4CD7-202E-B58C-ED4B-BDB5D8C0B4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612" y="5949280"/>
            <a:ext cx="2049388" cy="770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63098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9569"/>
            <a:ext cx="8229600" cy="1143000"/>
          </a:xfrm>
        </p:spPr>
        <p:txBody>
          <a:bodyPr>
            <a:normAutofit/>
          </a:bodyPr>
          <a:lstStyle/>
          <a:p>
            <a:r>
              <a:rPr lang="sv-SE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Är du orolig för att bli utsatt för brott?</a:t>
            </a:r>
            <a:br>
              <a:rPr lang="en-US" sz="250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sv-SE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Gy 1</a:t>
            </a:r>
            <a:endParaRPr lang="sv-SE" sz="25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aphicFrame>
        <p:nvGraphicFramePr>
          <p:cNvPr id="5" name="Platshållare för innehåll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63406"/>
              </p:ext>
            </p:extLst>
          </p:nvPr>
        </p:nvGraphicFramePr>
        <p:xfrm>
          <a:off x="457200" y="1341980"/>
          <a:ext cx="8291264" cy="4925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F5888B77-5EF5-486A-95E8-0E9589891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v-SE"/>
              <a:t>Drogvaneundersökning 2026</a:t>
            </a:r>
          </a:p>
        </p:txBody>
      </p:sp>
      <p:pic>
        <p:nvPicPr>
          <p:cNvPr id="4" name="Bild 1">
            <a:extLst>
              <a:ext uri="{FF2B5EF4-FFF2-40B4-BE49-F238E27FC236}">
                <a16:creationId xmlns:a16="http://schemas.microsoft.com/office/drawing/2014/main" id="{1D4EC6F7-E980-7785-7796-B520C66C4E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612" y="5949280"/>
            <a:ext cx="2049388" cy="770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022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series"/>
        </p:bldSub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527DCBA-0EB9-46B4-92D5-239BBD7D6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802509"/>
            <a:ext cx="6172200" cy="857250"/>
          </a:xfrm>
        </p:spPr>
        <p:txBody>
          <a:bodyPr>
            <a:normAutofit/>
          </a:bodyPr>
          <a:lstStyle/>
          <a:p>
            <a:r>
              <a:rPr lang="sv-SE" sz="3200" dirty="0">
                <a:solidFill>
                  <a:srgbClr val="FFFF99"/>
                </a:solidFill>
              </a:rPr>
              <a:t>Vad kan man som förälder tänka på?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69381C2-F59C-4D64-8486-44E1486A65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5900" y="2233201"/>
            <a:ext cx="6172200" cy="3971274"/>
          </a:xfrm>
        </p:spPr>
        <p:txBody>
          <a:bodyPr>
            <a:normAutofit lnSpcReduction="10000"/>
          </a:bodyPr>
          <a:lstStyle/>
          <a:p>
            <a:r>
              <a:rPr lang="sv-SE" sz="2400" dirty="0">
                <a:solidFill>
                  <a:srgbClr val="FFFF99"/>
                </a:solidFill>
              </a:rPr>
              <a:t>Håll igång samtalen med ditt barn</a:t>
            </a:r>
          </a:p>
          <a:p>
            <a:pPr marL="0" indent="0">
              <a:buNone/>
            </a:pPr>
            <a:endParaRPr lang="sv-SE" sz="2400" dirty="0">
              <a:solidFill>
                <a:srgbClr val="FFFF99"/>
              </a:solidFill>
            </a:endParaRPr>
          </a:p>
          <a:p>
            <a:pPr marL="0" indent="0">
              <a:buNone/>
            </a:pPr>
            <a:endParaRPr lang="sv-SE" sz="2400" dirty="0">
              <a:solidFill>
                <a:srgbClr val="FFFF99"/>
              </a:solidFill>
            </a:endParaRPr>
          </a:p>
          <a:p>
            <a:pPr marL="0" indent="0">
              <a:buNone/>
            </a:pPr>
            <a:endParaRPr lang="sv-SE" sz="2400" dirty="0">
              <a:solidFill>
                <a:srgbClr val="FFFF99"/>
              </a:solidFill>
            </a:endParaRPr>
          </a:p>
          <a:p>
            <a:r>
              <a:rPr lang="sv-SE" sz="2400" dirty="0">
                <a:solidFill>
                  <a:srgbClr val="FFFF99"/>
                </a:solidFill>
              </a:rPr>
              <a:t>Håll koll på din egen alkohol</a:t>
            </a:r>
          </a:p>
          <a:p>
            <a:endParaRPr lang="sv-SE" sz="2400" dirty="0">
              <a:solidFill>
                <a:srgbClr val="FFFF99"/>
              </a:solidFill>
            </a:endParaRPr>
          </a:p>
          <a:p>
            <a:endParaRPr lang="sv-SE" sz="2400" dirty="0">
              <a:solidFill>
                <a:srgbClr val="FFFF99"/>
              </a:solidFill>
            </a:endParaRPr>
          </a:p>
          <a:p>
            <a:endParaRPr lang="sv-SE" sz="2400" dirty="0">
              <a:solidFill>
                <a:srgbClr val="FFFF99"/>
              </a:solidFill>
            </a:endParaRPr>
          </a:p>
          <a:p>
            <a:r>
              <a:rPr lang="sv-SE" sz="2400" dirty="0">
                <a:solidFill>
                  <a:srgbClr val="FFFF99"/>
                </a:solidFill>
              </a:rPr>
              <a:t>Tillåt inte föräldrafria fester</a:t>
            </a:r>
            <a:r>
              <a:rPr lang="sv-SE" sz="2800" dirty="0">
                <a:solidFill>
                  <a:srgbClr val="FFFF99"/>
                </a:solidFill>
              </a:rPr>
              <a:t>  </a:t>
            </a:r>
          </a:p>
          <a:p>
            <a:pPr marL="0" indent="0">
              <a:buNone/>
            </a:pPr>
            <a:endParaRPr lang="sv-SE" sz="1500" dirty="0"/>
          </a:p>
          <a:p>
            <a:pPr marL="0" indent="0">
              <a:buNone/>
            </a:pPr>
            <a:endParaRPr lang="sv-SE" sz="1500" dirty="0"/>
          </a:p>
          <a:p>
            <a:pPr marL="0" indent="0">
              <a:buNone/>
            </a:pPr>
            <a:endParaRPr lang="sv-SE" sz="1500" dirty="0"/>
          </a:p>
          <a:p>
            <a:pPr marL="0" indent="0">
              <a:buNone/>
            </a:pPr>
            <a:endParaRPr lang="sv-SE" sz="1500" dirty="0"/>
          </a:p>
          <a:p>
            <a:pPr marL="0" indent="0">
              <a:buNone/>
            </a:pPr>
            <a:endParaRPr lang="sv-SE" sz="1500" dirty="0"/>
          </a:p>
          <a:p>
            <a:pPr marL="0" indent="0">
              <a:buNone/>
            </a:pPr>
            <a:endParaRPr lang="sv-SE" sz="1500" dirty="0"/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813187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69381C2-F59C-4D64-8486-44E1486A65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5900" y="1257926"/>
            <a:ext cx="6172200" cy="397127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sv-SE" sz="2600" dirty="0">
              <a:solidFill>
                <a:srgbClr val="FFFF99"/>
              </a:solidFill>
            </a:endParaRPr>
          </a:p>
          <a:p>
            <a:r>
              <a:rPr lang="sv-SE" sz="2600" dirty="0">
                <a:solidFill>
                  <a:srgbClr val="FFFF99"/>
                </a:solidFill>
              </a:rPr>
              <a:t>Ta hjälp av varandra</a:t>
            </a:r>
          </a:p>
          <a:p>
            <a:pPr marL="0" indent="0">
              <a:buNone/>
            </a:pPr>
            <a:endParaRPr lang="sv-SE" sz="2600" dirty="0">
              <a:solidFill>
                <a:srgbClr val="FFFF99"/>
              </a:solidFill>
            </a:endParaRPr>
          </a:p>
          <a:p>
            <a:pPr marL="0" indent="0">
              <a:buNone/>
            </a:pPr>
            <a:endParaRPr lang="sv-SE" sz="2600" dirty="0">
              <a:solidFill>
                <a:srgbClr val="FFFF99"/>
              </a:solidFill>
            </a:endParaRPr>
          </a:p>
          <a:p>
            <a:pPr marL="0" indent="0">
              <a:buNone/>
            </a:pPr>
            <a:endParaRPr lang="sv-SE" sz="2600" dirty="0">
              <a:solidFill>
                <a:srgbClr val="FFFF99"/>
              </a:solidFill>
            </a:endParaRPr>
          </a:p>
          <a:p>
            <a:r>
              <a:rPr lang="sv-SE" sz="2600" dirty="0">
                <a:solidFill>
                  <a:srgbClr val="FFFF99"/>
                </a:solidFill>
              </a:rPr>
              <a:t>Om du känner oro, sök hjälp</a:t>
            </a:r>
          </a:p>
          <a:p>
            <a:endParaRPr lang="sv-SE" sz="2600" dirty="0">
              <a:solidFill>
                <a:srgbClr val="FFFF99"/>
              </a:solidFill>
            </a:endParaRPr>
          </a:p>
          <a:p>
            <a:pPr marL="0" indent="0">
              <a:buNone/>
            </a:pPr>
            <a:endParaRPr lang="sv-SE" sz="2600" dirty="0">
              <a:solidFill>
                <a:srgbClr val="FFFF99"/>
              </a:solidFill>
            </a:endParaRPr>
          </a:p>
          <a:p>
            <a:endParaRPr lang="sv-SE" sz="2600" dirty="0">
              <a:solidFill>
                <a:srgbClr val="FFFF99"/>
              </a:solidFill>
            </a:endParaRPr>
          </a:p>
          <a:p>
            <a:r>
              <a:rPr lang="sv-SE" sz="2600" dirty="0">
                <a:solidFill>
                  <a:srgbClr val="FFFF99"/>
                </a:solidFill>
              </a:rPr>
              <a:t>polisen.se/tips</a:t>
            </a:r>
          </a:p>
          <a:p>
            <a:endParaRPr lang="sv-SE" sz="2400" dirty="0">
              <a:solidFill>
                <a:srgbClr val="FFFF99"/>
              </a:solidFill>
            </a:endParaRPr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39956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 Light">
      <a:majorFont>
        <a:latin typeface="Calibri Light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6_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 light">
      <a:majorFont>
        <a:latin typeface="Calibri Light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npassat 3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C0504D"/>
    </a:accent1>
    <a:accent2>
      <a:srgbClr val="4F81B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Anpassat 3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C0504D"/>
    </a:accent1>
    <a:accent2>
      <a:srgbClr val="4F81B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10175</TotalTime>
  <Words>449</Words>
  <Application>Microsoft Office PowerPoint</Application>
  <PresentationFormat>Bildspel på skärmen (4:3)</PresentationFormat>
  <Paragraphs>95</Paragraphs>
  <Slides>23</Slides>
  <Notes>12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3</vt:i4>
      </vt:variant>
      <vt:variant>
        <vt:lpstr>Bildrubriker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Office-tema</vt:lpstr>
      <vt:lpstr>1_Office-tema</vt:lpstr>
      <vt:lpstr>6_Office-tema</vt:lpstr>
      <vt:lpstr>Drogvaneundersökning 2026</vt:lpstr>
      <vt:lpstr> Drogvaneundersökning Vårgårda kommun  Genomfördes i årskurs 1 på Sundlergymnasiet  25-27 augusti 2026  Totalt deltog 105 av 145 elever (bortfall 27,6 %) 43 flickor och 57 pojkar   Enkäten genomfördes också i årskurs 7-9 på Gullhögskolan. En del bilder innehåller även resultat från denna undersökning (304 av 378 elever deltog, bortfall 19,6 %).  </vt:lpstr>
      <vt:lpstr>Normbrytande beteenden  Gy 1</vt:lpstr>
      <vt:lpstr>Normbrytande beteenden  Gy 1</vt:lpstr>
      <vt:lpstr>Normbrytande beteenden  Årskurs 7-9 + Gymnasiet år 1</vt:lpstr>
      <vt:lpstr>Normbrytande beteenden  Årskurs 7-9 + Gymnasiet år 1</vt:lpstr>
      <vt:lpstr>Nikotin Gymnasiet år 1 </vt:lpstr>
      <vt:lpstr>Nikotin Gymnasiet år 1 </vt:lpstr>
      <vt:lpstr>Alkoholkonsumtion Gy 1</vt:lpstr>
      <vt:lpstr>Var får du vanligtvis din alkohol ifrån? Gymnasiet åk 1</vt:lpstr>
      <vt:lpstr>Var får du vanligtvis din alkohol ifrån? Gymnasiet år 1</vt:lpstr>
      <vt:lpstr>Tillåter dina föräldrar att du dricker alkohol? Årskurs 7-9 + Gymnasiet år 1</vt:lpstr>
      <vt:lpstr>Ingen av mina föräldrar tillåter att jag… Gymnasiet år 1</vt:lpstr>
      <vt:lpstr>Alkohol i trafiken Gymnasiet år 1</vt:lpstr>
      <vt:lpstr>Narkotika Gymnasiet år 1</vt:lpstr>
      <vt:lpstr>Samband mellan alkohol och narkotika Gymnasiet år 1</vt:lpstr>
      <vt:lpstr>Samband mellan rökning och narkotika Gymnasiet år 1</vt:lpstr>
      <vt:lpstr>Samband mellan snusning och narkotika Gymnasiet år 1</vt:lpstr>
      <vt:lpstr>Samband mellan e-cig och narkotika Gymnasiet år 1</vt:lpstr>
      <vt:lpstr>”Det är bra att det är olagligt att använda cannabis (marijuana/hasch)” Gymnasiet år 1</vt:lpstr>
      <vt:lpstr>Är du orolig för att bli utsatt för brott? Gy 1</vt:lpstr>
      <vt:lpstr>Vad kan man som förälder tänka på?</vt:lpstr>
      <vt:lpstr>PowerPoint-presentation</vt:lpstr>
    </vt:vector>
  </TitlesOfParts>
  <Company>Öckerö Kommun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DVU</dc:title>
  <dc:creator>alexandran</dc:creator>
  <cp:lastModifiedBy>Klara Hector</cp:lastModifiedBy>
  <cp:revision>517</cp:revision>
  <dcterms:created xsi:type="dcterms:W3CDTF">2014-09-08T07:43:00Z</dcterms:created>
  <dcterms:modified xsi:type="dcterms:W3CDTF">2026-09-17T07:07:24Z</dcterms:modified>
</cp:coreProperties>
</file>